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vml" ContentType="application/vnd.openxmlformats-officedocument.vmlDrawing"/>
  <Default Extension="tiff" ContentType="image/tiff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5"/>
  </p:notesMasterIdLst>
  <p:sldIdLst>
    <p:sldId id="256" r:id="rId2"/>
    <p:sldId id="260" r:id="rId3"/>
    <p:sldId id="293" r:id="rId4"/>
    <p:sldId id="280" r:id="rId5"/>
    <p:sldId id="261" r:id="rId6"/>
    <p:sldId id="259" r:id="rId7"/>
    <p:sldId id="273" r:id="rId8"/>
    <p:sldId id="265" r:id="rId9"/>
    <p:sldId id="282" r:id="rId10"/>
    <p:sldId id="283" r:id="rId11"/>
    <p:sldId id="284" r:id="rId12"/>
    <p:sldId id="294" r:id="rId13"/>
    <p:sldId id="301" r:id="rId14"/>
    <p:sldId id="288" r:id="rId15"/>
    <p:sldId id="289" r:id="rId16"/>
    <p:sldId id="290" r:id="rId17"/>
    <p:sldId id="295" r:id="rId18"/>
    <p:sldId id="291" r:id="rId19"/>
    <p:sldId id="300" r:id="rId20"/>
    <p:sldId id="292" r:id="rId21"/>
    <p:sldId id="296" r:id="rId22"/>
    <p:sldId id="297" r:id="rId23"/>
    <p:sldId id="298" r:id="rId24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750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152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olha_de_C_lculo_do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pt-PT"/>
  <c:chart>
    <c:title>
      <c:tx>
        <c:rich>
          <a:bodyPr/>
          <a:lstStyle/>
          <a:p>
            <a:pPr>
              <a:defRPr sz="1600" b="1" i="0" u="none" strike="noStrike" baseline="0">
                <a:solidFill>
                  <a:schemeClr val="bg1"/>
                </a:solidFill>
                <a:latin typeface="Arial"/>
                <a:ea typeface="Arial"/>
                <a:cs typeface="Arial"/>
              </a:defRPr>
            </a:pPr>
            <a:r>
              <a:rPr lang="en-US" sz="1600">
                <a:solidFill>
                  <a:schemeClr val="bg1"/>
                </a:solidFill>
              </a:rPr>
              <a:t>Time taken to be cited for articles in the arXiv database</a:t>
            </a:r>
          </a:p>
        </c:rich>
      </c:tx>
      <c:layout>
        <c:manualLayout>
          <c:xMode val="edge"/>
          <c:yMode val="edge"/>
          <c:x val="0.1912621359223306"/>
          <c:y val="5.481727574750847E-2"/>
        </c:manualLayout>
      </c:layout>
      <c:spPr>
        <a:noFill/>
        <a:ln w="24144">
          <a:noFill/>
        </a:ln>
      </c:spPr>
    </c:title>
    <c:plotArea>
      <c:layout>
        <c:manualLayout>
          <c:layoutTarget val="inner"/>
          <c:xMode val="edge"/>
          <c:yMode val="edge"/>
          <c:x val="0.13883495145631092"/>
          <c:y val="0.14451827242524945"/>
          <c:w val="0.7203883495145631"/>
          <c:h val="0.63953488372093026"/>
        </c:manualLayout>
      </c:layout>
      <c:lineChart>
        <c:grouping val="standard"/>
        <c:ser>
          <c:idx val="1"/>
          <c:order val="0"/>
          <c:tx>
            <c:strRef>
              <c:f>Sheet1!$A$3</c:f>
              <c:strCache>
                <c:ptCount val="1"/>
                <c:pt idx="0">
                  <c:v>1991</c:v>
                </c:pt>
              </c:strCache>
            </c:strRef>
          </c:tx>
          <c:spPr>
            <a:ln w="36216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numRef>
              <c:f>Sheet1!$B$1:$AL$1</c:f>
              <c:numCache>
                <c:formatCode>General</c:formatCode>
                <c:ptCount val="36"/>
                <c:pt idx="0">
                  <c:v>-6</c:v>
                </c:pt>
                <c:pt idx="1">
                  <c:v>-3</c:v>
                </c:pt>
                <c:pt idx="2">
                  <c:v>0</c:v>
                </c:pt>
                <c:pt idx="3">
                  <c:v>3</c:v>
                </c:pt>
                <c:pt idx="4">
                  <c:v>6</c:v>
                </c:pt>
                <c:pt idx="5">
                  <c:v>9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  <c:pt idx="9">
                  <c:v>21</c:v>
                </c:pt>
                <c:pt idx="10">
                  <c:v>24</c:v>
                </c:pt>
                <c:pt idx="11">
                  <c:v>27</c:v>
                </c:pt>
                <c:pt idx="12">
                  <c:v>30</c:v>
                </c:pt>
                <c:pt idx="13">
                  <c:v>33</c:v>
                </c:pt>
                <c:pt idx="14">
                  <c:v>36</c:v>
                </c:pt>
                <c:pt idx="15">
                  <c:v>39</c:v>
                </c:pt>
                <c:pt idx="16">
                  <c:v>42</c:v>
                </c:pt>
                <c:pt idx="17">
                  <c:v>45</c:v>
                </c:pt>
                <c:pt idx="18">
                  <c:v>48</c:v>
                </c:pt>
                <c:pt idx="19">
                  <c:v>51</c:v>
                </c:pt>
                <c:pt idx="20">
                  <c:v>54</c:v>
                </c:pt>
                <c:pt idx="21">
                  <c:v>57</c:v>
                </c:pt>
                <c:pt idx="22">
                  <c:v>60</c:v>
                </c:pt>
                <c:pt idx="23">
                  <c:v>63</c:v>
                </c:pt>
                <c:pt idx="24">
                  <c:v>66</c:v>
                </c:pt>
                <c:pt idx="25">
                  <c:v>69</c:v>
                </c:pt>
                <c:pt idx="26">
                  <c:v>72</c:v>
                </c:pt>
                <c:pt idx="27">
                  <c:v>75</c:v>
                </c:pt>
                <c:pt idx="28">
                  <c:v>78</c:v>
                </c:pt>
                <c:pt idx="29">
                  <c:v>81</c:v>
                </c:pt>
                <c:pt idx="30">
                  <c:v>84</c:v>
                </c:pt>
                <c:pt idx="31">
                  <c:v>87</c:v>
                </c:pt>
                <c:pt idx="32">
                  <c:v>90</c:v>
                </c:pt>
                <c:pt idx="33">
                  <c:v>93</c:v>
                </c:pt>
                <c:pt idx="34">
                  <c:v>96</c:v>
                </c:pt>
                <c:pt idx="35">
                  <c:v>99</c:v>
                </c:pt>
              </c:numCache>
            </c:numRef>
          </c:cat>
          <c:val>
            <c:numRef>
              <c:f>Sheet1!$B$3:$AL$3</c:f>
              <c:numCache>
                <c:formatCode>General</c:formatCode>
                <c:ptCount val="36"/>
                <c:pt idx="0">
                  <c:v>0</c:v>
                </c:pt>
                <c:pt idx="1">
                  <c:v>0</c:v>
                </c:pt>
                <c:pt idx="2">
                  <c:v>4</c:v>
                </c:pt>
                <c:pt idx="3">
                  <c:v>19</c:v>
                </c:pt>
                <c:pt idx="4">
                  <c:v>36</c:v>
                </c:pt>
                <c:pt idx="5">
                  <c:v>78</c:v>
                </c:pt>
                <c:pt idx="6">
                  <c:v>101</c:v>
                </c:pt>
                <c:pt idx="7">
                  <c:v>76</c:v>
                </c:pt>
                <c:pt idx="8">
                  <c:v>90</c:v>
                </c:pt>
                <c:pt idx="9">
                  <c:v>45</c:v>
                </c:pt>
                <c:pt idx="10">
                  <c:v>71</c:v>
                </c:pt>
                <c:pt idx="11">
                  <c:v>66</c:v>
                </c:pt>
                <c:pt idx="12">
                  <c:v>65</c:v>
                </c:pt>
                <c:pt idx="13">
                  <c:v>62</c:v>
                </c:pt>
                <c:pt idx="14">
                  <c:v>51</c:v>
                </c:pt>
                <c:pt idx="15">
                  <c:v>53</c:v>
                </c:pt>
                <c:pt idx="16">
                  <c:v>73</c:v>
                </c:pt>
                <c:pt idx="17">
                  <c:v>53</c:v>
                </c:pt>
                <c:pt idx="18">
                  <c:v>51</c:v>
                </c:pt>
                <c:pt idx="19">
                  <c:v>37</c:v>
                </c:pt>
                <c:pt idx="20">
                  <c:v>45</c:v>
                </c:pt>
                <c:pt idx="21">
                  <c:v>30</c:v>
                </c:pt>
                <c:pt idx="22">
                  <c:v>33</c:v>
                </c:pt>
                <c:pt idx="23">
                  <c:v>30</c:v>
                </c:pt>
                <c:pt idx="24">
                  <c:v>36</c:v>
                </c:pt>
                <c:pt idx="25">
                  <c:v>35</c:v>
                </c:pt>
                <c:pt idx="26">
                  <c:v>36</c:v>
                </c:pt>
                <c:pt idx="27">
                  <c:v>30</c:v>
                </c:pt>
                <c:pt idx="28">
                  <c:v>22</c:v>
                </c:pt>
                <c:pt idx="29">
                  <c:v>24</c:v>
                </c:pt>
                <c:pt idx="30">
                  <c:v>23</c:v>
                </c:pt>
                <c:pt idx="31">
                  <c:v>35</c:v>
                </c:pt>
                <c:pt idx="32">
                  <c:v>23</c:v>
                </c:pt>
                <c:pt idx="33">
                  <c:v>30</c:v>
                </c:pt>
                <c:pt idx="34">
                  <c:v>26</c:v>
                </c:pt>
              </c:numCache>
            </c:numRef>
          </c:val>
        </c:ser>
        <c:ser>
          <c:idx val="2"/>
          <c:order val="1"/>
          <c:tx>
            <c:strRef>
              <c:f>Sheet1!$A$4</c:f>
              <c:strCache>
                <c:ptCount val="1"/>
                <c:pt idx="0">
                  <c:v>1993</c:v>
                </c:pt>
              </c:strCache>
            </c:strRef>
          </c:tx>
          <c:spPr>
            <a:ln w="36216">
              <a:solidFill>
                <a:srgbClr val="FF6600"/>
              </a:solidFill>
              <a:prstDash val="solid"/>
            </a:ln>
          </c:spPr>
          <c:marker>
            <c:symbol val="none"/>
          </c:marker>
          <c:cat>
            <c:numRef>
              <c:f>Sheet1!$B$1:$AL$1</c:f>
              <c:numCache>
                <c:formatCode>General</c:formatCode>
                <c:ptCount val="36"/>
                <c:pt idx="0">
                  <c:v>-6</c:v>
                </c:pt>
                <c:pt idx="1">
                  <c:v>-3</c:v>
                </c:pt>
                <c:pt idx="2">
                  <c:v>0</c:v>
                </c:pt>
                <c:pt idx="3">
                  <c:v>3</c:v>
                </c:pt>
                <c:pt idx="4">
                  <c:v>6</c:v>
                </c:pt>
                <c:pt idx="5">
                  <c:v>9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  <c:pt idx="9">
                  <c:v>21</c:v>
                </c:pt>
                <c:pt idx="10">
                  <c:v>24</c:v>
                </c:pt>
                <c:pt idx="11">
                  <c:v>27</c:v>
                </c:pt>
                <c:pt idx="12">
                  <c:v>30</c:v>
                </c:pt>
                <c:pt idx="13">
                  <c:v>33</c:v>
                </c:pt>
                <c:pt idx="14">
                  <c:v>36</c:v>
                </c:pt>
                <c:pt idx="15">
                  <c:v>39</c:v>
                </c:pt>
                <c:pt idx="16">
                  <c:v>42</c:v>
                </c:pt>
                <c:pt idx="17">
                  <c:v>45</c:v>
                </c:pt>
                <c:pt idx="18">
                  <c:v>48</c:v>
                </c:pt>
                <c:pt idx="19">
                  <c:v>51</c:v>
                </c:pt>
                <c:pt idx="20">
                  <c:v>54</c:v>
                </c:pt>
                <c:pt idx="21">
                  <c:v>57</c:v>
                </c:pt>
                <c:pt idx="22">
                  <c:v>60</c:v>
                </c:pt>
                <c:pt idx="23">
                  <c:v>63</c:v>
                </c:pt>
                <c:pt idx="24">
                  <c:v>66</c:v>
                </c:pt>
                <c:pt idx="25">
                  <c:v>69</c:v>
                </c:pt>
                <c:pt idx="26">
                  <c:v>72</c:v>
                </c:pt>
                <c:pt idx="27">
                  <c:v>75</c:v>
                </c:pt>
                <c:pt idx="28">
                  <c:v>78</c:v>
                </c:pt>
                <c:pt idx="29">
                  <c:v>81</c:v>
                </c:pt>
                <c:pt idx="30">
                  <c:v>84</c:v>
                </c:pt>
                <c:pt idx="31">
                  <c:v>87</c:v>
                </c:pt>
                <c:pt idx="32">
                  <c:v>90</c:v>
                </c:pt>
                <c:pt idx="33">
                  <c:v>93</c:v>
                </c:pt>
                <c:pt idx="34">
                  <c:v>96</c:v>
                </c:pt>
                <c:pt idx="35">
                  <c:v>99</c:v>
                </c:pt>
              </c:numCache>
            </c:numRef>
          </c:cat>
          <c:val>
            <c:numRef>
              <c:f>Sheet1!$B$4:$AL$4</c:f>
              <c:numCache>
                <c:formatCode>General</c:formatCode>
                <c:ptCount val="36"/>
                <c:pt idx="0">
                  <c:v>6</c:v>
                </c:pt>
                <c:pt idx="1">
                  <c:v>14</c:v>
                </c:pt>
                <c:pt idx="2">
                  <c:v>193</c:v>
                </c:pt>
                <c:pt idx="3">
                  <c:v>455</c:v>
                </c:pt>
                <c:pt idx="4">
                  <c:v>638</c:v>
                </c:pt>
                <c:pt idx="5">
                  <c:v>897</c:v>
                </c:pt>
                <c:pt idx="6">
                  <c:v>1004</c:v>
                </c:pt>
                <c:pt idx="7">
                  <c:v>1103</c:v>
                </c:pt>
                <c:pt idx="8">
                  <c:v>1070</c:v>
                </c:pt>
                <c:pt idx="9">
                  <c:v>989</c:v>
                </c:pt>
                <c:pt idx="10">
                  <c:v>1048</c:v>
                </c:pt>
                <c:pt idx="11">
                  <c:v>1011</c:v>
                </c:pt>
                <c:pt idx="12">
                  <c:v>942</c:v>
                </c:pt>
                <c:pt idx="13">
                  <c:v>948</c:v>
                </c:pt>
                <c:pt idx="14">
                  <c:v>934</c:v>
                </c:pt>
                <c:pt idx="15">
                  <c:v>877</c:v>
                </c:pt>
                <c:pt idx="16">
                  <c:v>863</c:v>
                </c:pt>
                <c:pt idx="17">
                  <c:v>838</c:v>
                </c:pt>
                <c:pt idx="18">
                  <c:v>826</c:v>
                </c:pt>
                <c:pt idx="19">
                  <c:v>826</c:v>
                </c:pt>
                <c:pt idx="20">
                  <c:v>830</c:v>
                </c:pt>
                <c:pt idx="21">
                  <c:v>809</c:v>
                </c:pt>
                <c:pt idx="22">
                  <c:v>715</c:v>
                </c:pt>
                <c:pt idx="23">
                  <c:v>682</c:v>
                </c:pt>
                <c:pt idx="24">
                  <c:v>710</c:v>
                </c:pt>
                <c:pt idx="25">
                  <c:v>717</c:v>
                </c:pt>
                <c:pt idx="26">
                  <c:v>678</c:v>
                </c:pt>
                <c:pt idx="27">
                  <c:v>674</c:v>
                </c:pt>
                <c:pt idx="28">
                  <c:v>630</c:v>
                </c:pt>
                <c:pt idx="29">
                  <c:v>644</c:v>
                </c:pt>
                <c:pt idx="30">
                  <c:v>646</c:v>
                </c:pt>
                <c:pt idx="31">
                  <c:v>575</c:v>
                </c:pt>
                <c:pt idx="32">
                  <c:v>624</c:v>
                </c:pt>
                <c:pt idx="33">
                  <c:v>587</c:v>
                </c:pt>
                <c:pt idx="34">
                  <c:v>580</c:v>
                </c:pt>
              </c:numCache>
            </c:numRef>
          </c:val>
        </c:ser>
        <c:ser>
          <c:idx val="3"/>
          <c:order val="2"/>
          <c:tx>
            <c:strRef>
              <c:f>Sheet1!$A$5</c:f>
              <c:strCache>
                <c:ptCount val="1"/>
                <c:pt idx="0">
                  <c:v>1995</c:v>
                </c:pt>
              </c:strCache>
            </c:strRef>
          </c:tx>
          <c:spPr>
            <a:ln w="36216">
              <a:solidFill>
                <a:srgbClr val="FF9900"/>
              </a:solidFill>
              <a:prstDash val="solid"/>
            </a:ln>
          </c:spPr>
          <c:marker>
            <c:symbol val="none"/>
          </c:marker>
          <c:cat>
            <c:numRef>
              <c:f>Sheet1!$B$1:$AL$1</c:f>
              <c:numCache>
                <c:formatCode>General</c:formatCode>
                <c:ptCount val="36"/>
                <c:pt idx="0">
                  <c:v>-6</c:v>
                </c:pt>
                <c:pt idx="1">
                  <c:v>-3</c:v>
                </c:pt>
                <c:pt idx="2">
                  <c:v>0</c:v>
                </c:pt>
                <c:pt idx="3">
                  <c:v>3</c:v>
                </c:pt>
                <c:pt idx="4">
                  <c:v>6</c:v>
                </c:pt>
                <c:pt idx="5">
                  <c:v>9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  <c:pt idx="9">
                  <c:v>21</c:v>
                </c:pt>
                <c:pt idx="10">
                  <c:v>24</c:v>
                </c:pt>
                <c:pt idx="11">
                  <c:v>27</c:v>
                </c:pt>
                <c:pt idx="12">
                  <c:v>30</c:v>
                </c:pt>
                <c:pt idx="13">
                  <c:v>33</c:v>
                </c:pt>
                <c:pt idx="14">
                  <c:v>36</c:v>
                </c:pt>
                <c:pt idx="15">
                  <c:v>39</c:v>
                </c:pt>
                <c:pt idx="16">
                  <c:v>42</c:v>
                </c:pt>
                <c:pt idx="17">
                  <c:v>45</c:v>
                </c:pt>
                <c:pt idx="18">
                  <c:v>48</c:v>
                </c:pt>
                <c:pt idx="19">
                  <c:v>51</c:v>
                </c:pt>
                <c:pt idx="20">
                  <c:v>54</c:v>
                </c:pt>
                <c:pt idx="21">
                  <c:v>57</c:v>
                </c:pt>
                <c:pt idx="22">
                  <c:v>60</c:v>
                </c:pt>
                <c:pt idx="23">
                  <c:v>63</c:v>
                </c:pt>
                <c:pt idx="24">
                  <c:v>66</c:v>
                </c:pt>
                <c:pt idx="25">
                  <c:v>69</c:v>
                </c:pt>
                <c:pt idx="26">
                  <c:v>72</c:v>
                </c:pt>
                <c:pt idx="27">
                  <c:v>75</c:v>
                </c:pt>
                <c:pt idx="28">
                  <c:v>78</c:v>
                </c:pt>
                <c:pt idx="29">
                  <c:v>81</c:v>
                </c:pt>
                <c:pt idx="30">
                  <c:v>84</c:v>
                </c:pt>
                <c:pt idx="31">
                  <c:v>87</c:v>
                </c:pt>
                <c:pt idx="32">
                  <c:v>90</c:v>
                </c:pt>
                <c:pt idx="33">
                  <c:v>93</c:v>
                </c:pt>
                <c:pt idx="34">
                  <c:v>96</c:v>
                </c:pt>
                <c:pt idx="35">
                  <c:v>99</c:v>
                </c:pt>
              </c:numCache>
            </c:numRef>
          </c:cat>
          <c:val>
            <c:numRef>
              <c:f>Sheet1!$B$5:$AL$5</c:f>
              <c:numCache>
                <c:formatCode>General</c:formatCode>
                <c:ptCount val="36"/>
                <c:pt idx="0">
                  <c:v>19</c:v>
                </c:pt>
                <c:pt idx="1">
                  <c:v>132</c:v>
                </c:pt>
                <c:pt idx="2">
                  <c:v>1060</c:v>
                </c:pt>
                <c:pt idx="3">
                  <c:v>2237</c:v>
                </c:pt>
                <c:pt idx="4">
                  <c:v>2375</c:v>
                </c:pt>
                <c:pt idx="5">
                  <c:v>2421</c:v>
                </c:pt>
                <c:pt idx="6">
                  <c:v>2644</c:v>
                </c:pt>
                <c:pt idx="7">
                  <c:v>2470</c:v>
                </c:pt>
                <c:pt idx="8">
                  <c:v>2322</c:v>
                </c:pt>
                <c:pt idx="9">
                  <c:v>2189</c:v>
                </c:pt>
                <c:pt idx="10">
                  <c:v>2333</c:v>
                </c:pt>
                <c:pt idx="11">
                  <c:v>2172</c:v>
                </c:pt>
                <c:pt idx="12">
                  <c:v>2239</c:v>
                </c:pt>
                <c:pt idx="13">
                  <c:v>1970</c:v>
                </c:pt>
                <c:pt idx="14">
                  <c:v>1820</c:v>
                </c:pt>
                <c:pt idx="15">
                  <c:v>1803</c:v>
                </c:pt>
                <c:pt idx="16">
                  <c:v>1641</c:v>
                </c:pt>
                <c:pt idx="17">
                  <c:v>1635</c:v>
                </c:pt>
                <c:pt idx="18">
                  <c:v>1647</c:v>
                </c:pt>
                <c:pt idx="19">
                  <c:v>1525</c:v>
                </c:pt>
                <c:pt idx="20">
                  <c:v>1442</c:v>
                </c:pt>
                <c:pt idx="21">
                  <c:v>1464</c:v>
                </c:pt>
                <c:pt idx="22">
                  <c:v>1469</c:v>
                </c:pt>
                <c:pt idx="23">
                  <c:v>1321</c:v>
                </c:pt>
                <c:pt idx="24">
                  <c:v>1378</c:v>
                </c:pt>
                <c:pt idx="25">
                  <c:v>1288</c:v>
                </c:pt>
                <c:pt idx="26">
                  <c:v>1290</c:v>
                </c:pt>
                <c:pt idx="27">
                  <c:v>1253</c:v>
                </c:pt>
                <c:pt idx="28">
                  <c:v>1186</c:v>
                </c:pt>
                <c:pt idx="29">
                  <c:v>1173</c:v>
                </c:pt>
                <c:pt idx="30">
                  <c:v>1178</c:v>
                </c:pt>
                <c:pt idx="31">
                  <c:v>1094</c:v>
                </c:pt>
                <c:pt idx="32">
                  <c:v>1117</c:v>
                </c:pt>
                <c:pt idx="33">
                  <c:v>1046</c:v>
                </c:pt>
                <c:pt idx="34">
                  <c:v>1078</c:v>
                </c:pt>
              </c:numCache>
            </c:numRef>
          </c:val>
        </c:ser>
        <c:ser>
          <c:idx val="4"/>
          <c:order val="3"/>
          <c:tx>
            <c:strRef>
              <c:f>Sheet1!$A$6</c:f>
              <c:strCache>
                <c:ptCount val="1"/>
                <c:pt idx="0">
                  <c:v>1997</c:v>
                </c:pt>
              </c:strCache>
            </c:strRef>
          </c:tx>
          <c:spPr>
            <a:ln w="36216">
              <a:solidFill>
                <a:srgbClr val="FFCC00"/>
              </a:solidFill>
              <a:prstDash val="solid"/>
            </a:ln>
          </c:spPr>
          <c:marker>
            <c:symbol val="none"/>
          </c:marker>
          <c:cat>
            <c:numRef>
              <c:f>Sheet1!$B$1:$AL$1</c:f>
              <c:numCache>
                <c:formatCode>General</c:formatCode>
                <c:ptCount val="36"/>
                <c:pt idx="0">
                  <c:v>-6</c:v>
                </c:pt>
                <c:pt idx="1">
                  <c:v>-3</c:v>
                </c:pt>
                <c:pt idx="2">
                  <c:v>0</c:v>
                </c:pt>
                <c:pt idx="3">
                  <c:v>3</c:v>
                </c:pt>
                <c:pt idx="4">
                  <c:v>6</c:v>
                </c:pt>
                <c:pt idx="5">
                  <c:v>9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  <c:pt idx="9">
                  <c:v>21</c:v>
                </c:pt>
                <c:pt idx="10">
                  <c:v>24</c:v>
                </c:pt>
                <c:pt idx="11">
                  <c:v>27</c:v>
                </c:pt>
                <c:pt idx="12">
                  <c:v>30</c:v>
                </c:pt>
                <c:pt idx="13">
                  <c:v>33</c:v>
                </c:pt>
                <c:pt idx="14">
                  <c:v>36</c:v>
                </c:pt>
                <c:pt idx="15">
                  <c:v>39</c:v>
                </c:pt>
                <c:pt idx="16">
                  <c:v>42</c:v>
                </c:pt>
                <c:pt idx="17">
                  <c:v>45</c:v>
                </c:pt>
                <c:pt idx="18">
                  <c:v>48</c:v>
                </c:pt>
                <c:pt idx="19">
                  <c:v>51</c:v>
                </c:pt>
                <c:pt idx="20">
                  <c:v>54</c:v>
                </c:pt>
                <c:pt idx="21">
                  <c:v>57</c:v>
                </c:pt>
                <c:pt idx="22">
                  <c:v>60</c:v>
                </c:pt>
                <c:pt idx="23">
                  <c:v>63</c:v>
                </c:pt>
                <c:pt idx="24">
                  <c:v>66</c:v>
                </c:pt>
                <c:pt idx="25">
                  <c:v>69</c:v>
                </c:pt>
                <c:pt idx="26">
                  <c:v>72</c:v>
                </c:pt>
                <c:pt idx="27">
                  <c:v>75</c:v>
                </c:pt>
                <c:pt idx="28">
                  <c:v>78</c:v>
                </c:pt>
                <c:pt idx="29">
                  <c:v>81</c:v>
                </c:pt>
                <c:pt idx="30">
                  <c:v>84</c:v>
                </c:pt>
                <c:pt idx="31">
                  <c:v>87</c:v>
                </c:pt>
                <c:pt idx="32">
                  <c:v>90</c:v>
                </c:pt>
                <c:pt idx="33">
                  <c:v>93</c:v>
                </c:pt>
                <c:pt idx="34">
                  <c:v>96</c:v>
                </c:pt>
                <c:pt idx="35">
                  <c:v>99</c:v>
                </c:pt>
              </c:numCache>
            </c:numRef>
          </c:cat>
          <c:val>
            <c:numRef>
              <c:f>Sheet1!$B$6:$AL$6</c:f>
              <c:numCache>
                <c:formatCode>General</c:formatCode>
                <c:ptCount val="36"/>
                <c:pt idx="0">
                  <c:v>71</c:v>
                </c:pt>
                <c:pt idx="1">
                  <c:v>153</c:v>
                </c:pt>
                <c:pt idx="2">
                  <c:v>311</c:v>
                </c:pt>
                <c:pt idx="3">
                  <c:v>4766</c:v>
                </c:pt>
                <c:pt idx="4">
                  <c:v>4572</c:v>
                </c:pt>
                <c:pt idx="5">
                  <c:v>4114</c:v>
                </c:pt>
                <c:pt idx="6">
                  <c:v>4104</c:v>
                </c:pt>
                <c:pt idx="7">
                  <c:v>3579</c:v>
                </c:pt>
                <c:pt idx="8">
                  <c:v>3310</c:v>
                </c:pt>
                <c:pt idx="9">
                  <c:v>3231</c:v>
                </c:pt>
                <c:pt idx="10">
                  <c:v>3058</c:v>
                </c:pt>
                <c:pt idx="11">
                  <c:v>2992</c:v>
                </c:pt>
                <c:pt idx="12">
                  <c:v>2656</c:v>
                </c:pt>
                <c:pt idx="13">
                  <c:v>2636</c:v>
                </c:pt>
                <c:pt idx="14">
                  <c:v>2631</c:v>
                </c:pt>
                <c:pt idx="15">
                  <c:v>2369</c:v>
                </c:pt>
                <c:pt idx="16">
                  <c:v>2372</c:v>
                </c:pt>
                <c:pt idx="17">
                  <c:v>2289</c:v>
                </c:pt>
                <c:pt idx="18">
                  <c:v>2195</c:v>
                </c:pt>
                <c:pt idx="19">
                  <c:v>2064</c:v>
                </c:pt>
                <c:pt idx="20">
                  <c:v>1988</c:v>
                </c:pt>
                <c:pt idx="21">
                  <c:v>1865</c:v>
                </c:pt>
                <c:pt idx="22">
                  <c:v>1877</c:v>
                </c:pt>
                <c:pt idx="23">
                  <c:v>1770</c:v>
                </c:pt>
                <c:pt idx="24">
                  <c:v>1881</c:v>
                </c:pt>
                <c:pt idx="25">
                  <c:v>1770</c:v>
                </c:pt>
                <c:pt idx="26">
                  <c:v>1775</c:v>
                </c:pt>
                <c:pt idx="27">
                  <c:v>1683</c:v>
                </c:pt>
                <c:pt idx="28">
                  <c:v>1710</c:v>
                </c:pt>
                <c:pt idx="29">
                  <c:v>1670</c:v>
                </c:pt>
                <c:pt idx="30">
                  <c:v>1616</c:v>
                </c:pt>
                <c:pt idx="31">
                  <c:v>1564</c:v>
                </c:pt>
                <c:pt idx="32">
                  <c:v>1589</c:v>
                </c:pt>
                <c:pt idx="33">
                  <c:v>1481</c:v>
                </c:pt>
                <c:pt idx="34">
                  <c:v>1470</c:v>
                </c:pt>
              </c:numCache>
            </c:numRef>
          </c:val>
        </c:ser>
        <c:ser>
          <c:idx val="5"/>
          <c:order val="4"/>
          <c:tx>
            <c:strRef>
              <c:f>Sheet1!$A$7</c:f>
              <c:strCache>
                <c:ptCount val="1"/>
                <c:pt idx="0">
                  <c:v>1999</c:v>
                </c:pt>
              </c:strCache>
            </c:strRef>
          </c:tx>
          <c:spPr>
            <a:ln w="36216">
              <a:solidFill>
                <a:srgbClr val="FFFF00"/>
              </a:solidFill>
              <a:prstDash val="solid"/>
            </a:ln>
          </c:spPr>
          <c:marker>
            <c:symbol val="none"/>
          </c:marker>
          <c:cat>
            <c:numRef>
              <c:f>Sheet1!$B$1:$AL$1</c:f>
              <c:numCache>
                <c:formatCode>General</c:formatCode>
                <c:ptCount val="36"/>
                <c:pt idx="0">
                  <c:v>-6</c:v>
                </c:pt>
                <c:pt idx="1">
                  <c:v>-3</c:v>
                </c:pt>
                <c:pt idx="2">
                  <c:v>0</c:v>
                </c:pt>
                <c:pt idx="3">
                  <c:v>3</c:v>
                </c:pt>
                <c:pt idx="4">
                  <c:v>6</c:v>
                </c:pt>
                <c:pt idx="5">
                  <c:v>9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  <c:pt idx="9">
                  <c:v>21</c:v>
                </c:pt>
                <c:pt idx="10">
                  <c:v>24</c:v>
                </c:pt>
                <c:pt idx="11">
                  <c:v>27</c:v>
                </c:pt>
                <c:pt idx="12">
                  <c:v>30</c:v>
                </c:pt>
                <c:pt idx="13">
                  <c:v>33</c:v>
                </c:pt>
                <c:pt idx="14">
                  <c:v>36</c:v>
                </c:pt>
                <c:pt idx="15">
                  <c:v>39</c:v>
                </c:pt>
                <c:pt idx="16">
                  <c:v>42</c:v>
                </c:pt>
                <c:pt idx="17">
                  <c:v>45</c:v>
                </c:pt>
                <c:pt idx="18">
                  <c:v>48</c:v>
                </c:pt>
                <c:pt idx="19">
                  <c:v>51</c:v>
                </c:pt>
                <c:pt idx="20">
                  <c:v>54</c:v>
                </c:pt>
                <c:pt idx="21">
                  <c:v>57</c:v>
                </c:pt>
                <c:pt idx="22">
                  <c:v>60</c:v>
                </c:pt>
                <c:pt idx="23">
                  <c:v>63</c:v>
                </c:pt>
                <c:pt idx="24">
                  <c:v>66</c:v>
                </c:pt>
                <c:pt idx="25">
                  <c:v>69</c:v>
                </c:pt>
                <c:pt idx="26">
                  <c:v>72</c:v>
                </c:pt>
                <c:pt idx="27">
                  <c:v>75</c:v>
                </c:pt>
                <c:pt idx="28">
                  <c:v>78</c:v>
                </c:pt>
                <c:pt idx="29">
                  <c:v>81</c:v>
                </c:pt>
                <c:pt idx="30">
                  <c:v>84</c:v>
                </c:pt>
                <c:pt idx="31">
                  <c:v>87</c:v>
                </c:pt>
                <c:pt idx="32">
                  <c:v>90</c:v>
                </c:pt>
                <c:pt idx="33">
                  <c:v>93</c:v>
                </c:pt>
                <c:pt idx="34">
                  <c:v>96</c:v>
                </c:pt>
                <c:pt idx="35">
                  <c:v>99</c:v>
                </c:pt>
              </c:numCache>
            </c:numRef>
          </c:cat>
          <c:val>
            <c:numRef>
              <c:f>Sheet1!$B$7:$AL$7</c:f>
              <c:numCache>
                <c:formatCode>General</c:formatCode>
                <c:ptCount val="36"/>
                <c:pt idx="0">
                  <c:v>131</c:v>
                </c:pt>
                <c:pt idx="1">
                  <c:v>280</c:v>
                </c:pt>
                <c:pt idx="2">
                  <c:v>3617</c:v>
                </c:pt>
                <c:pt idx="3">
                  <c:v>6566</c:v>
                </c:pt>
                <c:pt idx="4">
                  <c:v>6219</c:v>
                </c:pt>
                <c:pt idx="5">
                  <c:v>5587</c:v>
                </c:pt>
                <c:pt idx="6">
                  <c:v>5358</c:v>
                </c:pt>
                <c:pt idx="7">
                  <c:v>4990</c:v>
                </c:pt>
                <c:pt idx="8">
                  <c:v>4611</c:v>
                </c:pt>
                <c:pt idx="9">
                  <c:v>4335</c:v>
                </c:pt>
                <c:pt idx="10">
                  <c:v>4123</c:v>
                </c:pt>
                <c:pt idx="11">
                  <c:v>3764</c:v>
                </c:pt>
                <c:pt idx="12">
                  <c:v>3700</c:v>
                </c:pt>
                <c:pt idx="13">
                  <c:v>3653</c:v>
                </c:pt>
                <c:pt idx="14">
                  <c:v>3524</c:v>
                </c:pt>
                <c:pt idx="15">
                  <c:v>3362</c:v>
                </c:pt>
                <c:pt idx="16">
                  <c:v>3299</c:v>
                </c:pt>
                <c:pt idx="17">
                  <c:v>2944</c:v>
                </c:pt>
                <c:pt idx="18">
                  <c:v>3016</c:v>
                </c:pt>
                <c:pt idx="19">
                  <c:v>2968</c:v>
                </c:pt>
                <c:pt idx="20">
                  <c:v>2819</c:v>
                </c:pt>
                <c:pt idx="21">
                  <c:v>2761</c:v>
                </c:pt>
                <c:pt idx="22">
                  <c:v>2631</c:v>
                </c:pt>
                <c:pt idx="23">
                  <c:v>2627</c:v>
                </c:pt>
                <c:pt idx="24">
                  <c:v>2432</c:v>
                </c:pt>
                <c:pt idx="25">
                  <c:v>2434</c:v>
                </c:pt>
                <c:pt idx="26">
                  <c:v>2236</c:v>
                </c:pt>
                <c:pt idx="27">
                  <c:v>2390</c:v>
                </c:pt>
                <c:pt idx="28">
                  <c:v>1867</c:v>
                </c:pt>
                <c:pt idx="29">
                  <c:v>1229</c:v>
                </c:pt>
                <c:pt idx="30">
                  <c:v>570</c:v>
                </c:pt>
                <c:pt idx="31">
                  <c:v>103</c:v>
                </c:pt>
              </c:numCache>
            </c:numRef>
          </c:val>
        </c:ser>
        <c:ser>
          <c:idx val="6"/>
          <c:order val="5"/>
          <c:tx>
            <c:strRef>
              <c:f>Sheet1!$A$8</c:f>
              <c:strCache>
                <c:ptCount val="1"/>
                <c:pt idx="0">
                  <c:v>2001</c:v>
                </c:pt>
              </c:strCache>
            </c:strRef>
          </c:tx>
          <c:spPr>
            <a:ln w="36216">
              <a:solidFill>
                <a:srgbClr val="99CC00"/>
              </a:solidFill>
              <a:prstDash val="solid"/>
            </a:ln>
          </c:spPr>
          <c:marker>
            <c:symbol val="none"/>
          </c:marker>
          <c:cat>
            <c:numRef>
              <c:f>Sheet1!$B$1:$AL$1</c:f>
              <c:numCache>
                <c:formatCode>General</c:formatCode>
                <c:ptCount val="36"/>
                <c:pt idx="0">
                  <c:v>-6</c:v>
                </c:pt>
                <c:pt idx="1">
                  <c:v>-3</c:v>
                </c:pt>
                <c:pt idx="2">
                  <c:v>0</c:v>
                </c:pt>
                <c:pt idx="3">
                  <c:v>3</c:v>
                </c:pt>
                <c:pt idx="4">
                  <c:v>6</c:v>
                </c:pt>
                <c:pt idx="5">
                  <c:v>9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  <c:pt idx="9">
                  <c:v>21</c:v>
                </c:pt>
                <c:pt idx="10">
                  <c:v>24</c:v>
                </c:pt>
                <c:pt idx="11">
                  <c:v>27</c:v>
                </c:pt>
                <c:pt idx="12">
                  <c:v>30</c:v>
                </c:pt>
                <c:pt idx="13">
                  <c:v>33</c:v>
                </c:pt>
                <c:pt idx="14">
                  <c:v>36</c:v>
                </c:pt>
                <c:pt idx="15">
                  <c:v>39</c:v>
                </c:pt>
                <c:pt idx="16">
                  <c:v>42</c:v>
                </c:pt>
                <c:pt idx="17">
                  <c:v>45</c:v>
                </c:pt>
                <c:pt idx="18">
                  <c:v>48</c:v>
                </c:pt>
                <c:pt idx="19">
                  <c:v>51</c:v>
                </c:pt>
                <c:pt idx="20">
                  <c:v>54</c:v>
                </c:pt>
                <c:pt idx="21">
                  <c:v>57</c:v>
                </c:pt>
                <c:pt idx="22">
                  <c:v>60</c:v>
                </c:pt>
                <c:pt idx="23">
                  <c:v>63</c:v>
                </c:pt>
                <c:pt idx="24">
                  <c:v>66</c:v>
                </c:pt>
                <c:pt idx="25">
                  <c:v>69</c:v>
                </c:pt>
                <c:pt idx="26">
                  <c:v>72</c:v>
                </c:pt>
                <c:pt idx="27">
                  <c:v>75</c:v>
                </c:pt>
                <c:pt idx="28">
                  <c:v>78</c:v>
                </c:pt>
                <c:pt idx="29">
                  <c:v>81</c:v>
                </c:pt>
                <c:pt idx="30">
                  <c:v>84</c:v>
                </c:pt>
                <c:pt idx="31">
                  <c:v>87</c:v>
                </c:pt>
                <c:pt idx="32">
                  <c:v>90</c:v>
                </c:pt>
                <c:pt idx="33">
                  <c:v>93</c:v>
                </c:pt>
                <c:pt idx="34">
                  <c:v>96</c:v>
                </c:pt>
                <c:pt idx="35">
                  <c:v>99</c:v>
                </c:pt>
              </c:numCache>
            </c:numRef>
          </c:cat>
          <c:val>
            <c:numRef>
              <c:f>Sheet1!$B$8:$AL$8</c:f>
              <c:numCache>
                <c:formatCode>General</c:formatCode>
                <c:ptCount val="36"/>
                <c:pt idx="0">
                  <c:v>199</c:v>
                </c:pt>
                <c:pt idx="1">
                  <c:v>420</c:v>
                </c:pt>
                <c:pt idx="2">
                  <c:v>5314</c:v>
                </c:pt>
                <c:pt idx="3">
                  <c:v>7573</c:v>
                </c:pt>
                <c:pt idx="4">
                  <c:v>7183</c:v>
                </c:pt>
                <c:pt idx="5">
                  <c:v>6714</c:v>
                </c:pt>
                <c:pt idx="6">
                  <c:v>6525</c:v>
                </c:pt>
                <c:pt idx="7">
                  <c:v>5783</c:v>
                </c:pt>
                <c:pt idx="8">
                  <c:v>5506</c:v>
                </c:pt>
                <c:pt idx="9">
                  <c:v>5297</c:v>
                </c:pt>
                <c:pt idx="10">
                  <c:v>5021</c:v>
                </c:pt>
                <c:pt idx="11">
                  <c:v>4704</c:v>
                </c:pt>
                <c:pt idx="12">
                  <c:v>4550</c:v>
                </c:pt>
                <c:pt idx="13">
                  <c:v>4320</c:v>
                </c:pt>
                <c:pt idx="14">
                  <c:v>4214</c:v>
                </c:pt>
                <c:pt idx="15">
                  <c:v>4096</c:v>
                </c:pt>
                <c:pt idx="16">
                  <c:v>3846</c:v>
                </c:pt>
                <c:pt idx="17">
                  <c:v>3684</c:v>
                </c:pt>
                <c:pt idx="18">
                  <c:v>3561</c:v>
                </c:pt>
                <c:pt idx="19">
                  <c:v>3341</c:v>
                </c:pt>
                <c:pt idx="20">
                  <c:v>2678</c:v>
                </c:pt>
                <c:pt idx="21">
                  <c:v>1717</c:v>
                </c:pt>
                <c:pt idx="22">
                  <c:v>841</c:v>
                </c:pt>
                <c:pt idx="23">
                  <c:v>105</c:v>
                </c:pt>
              </c:numCache>
            </c:numRef>
          </c:val>
        </c:ser>
        <c:ser>
          <c:idx val="7"/>
          <c:order val="6"/>
          <c:tx>
            <c:strRef>
              <c:f>Sheet1!$A$9</c:f>
              <c:strCache>
                <c:ptCount val="1"/>
                <c:pt idx="0">
                  <c:v>2003</c:v>
                </c:pt>
              </c:strCache>
            </c:strRef>
          </c:tx>
          <c:spPr>
            <a:ln w="36216">
              <a:solidFill>
                <a:srgbClr val="008000"/>
              </a:solidFill>
              <a:prstDash val="solid"/>
            </a:ln>
          </c:spPr>
          <c:marker>
            <c:symbol val="none"/>
          </c:marker>
          <c:cat>
            <c:numRef>
              <c:f>Sheet1!$B$1:$AL$1</c:f>
              <c:numCache>
                <c:formatCode>General</c:formatCode>
                <c:ptCount val="36"/>
                <c:pt idx="0">
                  <c:v>-6</c:v>
                </c:pt>
                <c:pt idx="1">
                  <c:v>-3</c:v>
                </c:pt>
                <c:pt idx="2">
                  <c:v>0</c:v>
                </c:pt>
                <c:pt idx="3">
                  <c:v>3</c:v>
                </c:pt>
                <c:pt idx="4">
                  <c:v>6</c:v>
                </c:pt>
                <c:pt idx="5">
                  <c:v>9</c:v>
                </c:pt>
                <c:pt idx="6">
                  <c:v>12</c:v>
                </c:pt>
                <c:pt idx="7">
                  <c:v>15</c:v>
                </c:pt>
                <c:pt idx="8">
                  <c:v>18</c:v>
                </c:pt>
                <c:pt idx="9">
                  <c:v>21</c:v>
                </c:pt>
                <c:pt idx="10">
                  <c:v>24</c:v>
                </c:pt>
                <c:pt idx="11">
                  <c:v>27</c:v>
                </c:pt>
                <c:pt idx="12">
                  <c:v>30</c:v>
                </c:pt>
                <c:pt idx="13">
                  <c:v>33</c:v>
                </c:pt>
                <c:pt idx="14">
                  <c:v>36</c:v>
                </c:pt>
                <c:pt idx="15">
                  <c:v>39</c:v>
                </c:pt>
                <c:pt idx="16">
                  <c:v>42</c:v>
                </c:pt>
                <c:pt idx="17">
                  <c:v>45</c:v>
                </c:pt>
                <c:pt idx="18">
                  <c:v>48</c:v>
                </c:pt>
                <c:pt idx="19">
                  <c:v>51</c:v>
                </c:pt>
                <c:pt idx="20">
                  <c:v>54</c:v>
                </c:pt>
                <c:pt idx="21">
                  <c:v>57</c:v>
                </c:pt>
                <c:pt idx="22">
                  <c:v>60</c:v>
                </c:pt>
                <c:pt idx="23">
                  <c:v>63</c:v>
                </c:pt>
                <c:pt idx="24">
                  <c:v>66</c:v>
                </c:pt>
                <c:pt idx="25">
                  <c:v>69</c:v>
                </c:pt>
                <c:pt idx="26">
                  <c:v>72</c:v>
                </c:pt>
                <c:pt idx="27">
                  <c:v>75</c:v>
                </c:pt>
                <c:pt idx="28">
                  <c:v>78</c:v>
                </c:pt>
                <c:pt idx="29">
                  <c:v>81</c:v>
                </c:pt>
                <c:pt idx="30">
                  <c:v>84</c:v>
                </c:pt>
                <c:pt idx="31">
                  <c:v>87</c:v>
                </c:pt>
                <c:pt idx="32">
                  <c:v>90</c:v>
                </c:pt>
                <c:pt idx="33">
                  <c:v>93</c:v>
                </c:pt>
                <c:pt idx="34">
                  <c:v>96</c:v>
                </c:pt>
                <c:pt idx="35">
                  <c:v>99</c:v>
                </c:pt>
              </c:numCache>
            </c:numRef>
          </c:cat>
          <c:val>
            <c:numRef>
              <c:f>Sheet1!$B$9:$AL$9</c:f>
              <c:numCache>
                <c:formatCode>General</c:formatCode>
                <c:ptCount val="36"/>
                <c:pt idx="0">
                  <c:v>238</c:v>
                </c:pt>
                <c:pt idx="1">
                  <c:v>531</c:v>
                </c:pt>
                <c:pt idx="2">
                  <c:v>5624</c:v>
                </c:pt>
                <c:pt idx="3">
                  <c:v>9063</c:v>
                </c:pt>
                <c:pt idx="4">
                  <c:v>8914</c:v>
                </c:pt>
                <c:pt idx="5">
                  <c:v>8715</c:v>
                </c:pt>
                <c:pt idx="6">
                  <c:v>8608</c:v>
                </c:pt>
                <c:pt idx="7">
                  <c:v>7812</c:v>
                </c:pt>
                <c:pt idx="8">
                  <c:v>7284</c:v>
                </c:pt>
                <c:pt idx="9">
                  <c:v>6967</c:v>
                </c:pt>
                <c:pt idx="10">
                  <c:v>6626</c:v>
                </c:pt>
                <c:pt idx="11">
                  <c:v>6357</c:v>
                </c:pt>
                <c:pt idx="12">
                  <c:v>4735</c:v>
                </c:pt>
                <c:pt idx="13">
                  <c:v>3297</c:v>
                </c:pt>
                <c:pt idx="14">
                  <c:v>1573</c:v>
                </c:pt>
                <c:pt idx="15">
                  <c:v>219</c:v>
                </c:pt>
              </c:numCache>
            </c:numRef>
          </c:val>
        </c:ser>
        <c:marker val="1"/>
        <c:axId val="83159680"/>
        <c:axId val="83178240"/>
      </c:lineChart>
      <c:catAx>
        <c:axId val="8315968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 sz="1521" b="1" i="0" u="none" strike="noStrike" baseline="0">
                    <a:solidFill>
                      <a:schemeClr val="bg1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pt-PT">
                    <a:solidFill>
                      <a:schemeClr val="bg1"/>
                    </a:solidFill>
                  </a:rPr>
                  <a:t>Months from publication</a:t>
                </a:r>
              </a:p>
            </c:rich>
          </c:tx>
          <c:layout>
            <c:manualLayout>
              <c:xMode val="edge"/>
              <c:yMode val="edge"/>
              <c:x val="0.35631067961165158"/>
              <c:y val="0.89534883720930414"/>
            </c:manualLayout>
          </c:layout>
          <c:spPr>
            <a:noFill/>
            <a:ln w="24144">
              <a:noFill/>
            </a:ln>
          </c:spPr>
        </c:title>
        <c:numFmt formatCode="General" sourceLinked="1"/>
        <c:tickLblPos val="nextTo"/>
        <c:spPr>
          <a:ln w="12072">
            <a:solidFill>
              <a:srgbClr val="FFFFFF"/>
            </a:solidFill>
            <a:prstDash val="solid"/>
          </a:ln>
        </c:spPr>
        <c:txPr>
          <a:bodyPr rot="-2700000" vert="horz"/>
          <a:lstStyle/>
          <a:p>
            <a:pPr>
              <a:defRPr sz="1521" b="1" i="0" u="none" strike="noStrike" baseline="0">
                <a:solidFill>
                  <a:schemeClr val="bg1"/>
                </a:solidFill>
                <a:latin typeface="Arial"/>
                <a:ea typeface="Arial"/>
                <a:cs typeface="Arial"/>
              </a:defRPr>
            </a:pPr>
            <a:endParaRPr lang="pt-PT"/>
          </a:p>
        </c:txPr>
        <c:crossAx val="83178240"/>
        <c:crosses val="autoZero"/>
        <c:auto val="1"/>
        <c:lblAlgn val="ctr"/>
        <c:lblOffset val="100"/>
        <c:tickLblSkip val="3"/>
        <c:tickMarkSkip val="1"/>
      </c:catAx>
      <c:valAx>
        <c:axId val="83178240"/>
        <c:scaling>
          <c:orientation val="minMax"/>
        </c:scaling>
        <c:axPos val="l"/>
        <c:majorGridlines>
          <c:spPr>
            <a:ln w="3018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521" b="1" i="0" u="none" strike="noStrike" baseline="0">
                    <a:solidFill>
                      <a:srgbClr val="FFFFFF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pt-PT"/>
                  <a:t>Number of articles</a:t>
                </a:r>
              </a:p>
            </c:rich>
          </c:tx>
          <c:layout>
            <c:manualLayout>
              <c:xMode val="edge"/>
              <c:yMode val="edge"/>
              <c:x val="1.9417475728155385E-3"/>
              <c:y val="0.27574750830564787"/>
            </c:manualLayout>
          </c:layout>
          <c:spPr>
            <a:noFill/>
            <a:ln w="24144">
              <a:noFill/>
            </a:ln>
          </c:spPr>
        </c:title>
        <c:numFmt formatCode="General" sourceLinked="1"/>
        <c:tickLblPos val="nextTo"/>
        <c:spPr>
          <a:ln w="12072">
            <a:solidFill>
              <a:srgbClr val="FFFFFF"/>
            </a:solidFill>
            <a:prstDash val="solid"/>
          </a:ln>
        </c:spPr>
        <c:txPr>
          <a:bodyPr rot="0" vert="horz"/>
          <a:lstStyle/>
          <a:p>
            <a:pPr>
              <a:defRPr sz="1236" b="1" i="0" u="none" strike="noStrike" baseline="0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endParaRPr lang="pt-PT"/>
          </a:p>
        </c:txPr>
        <c:crossAx val="83159680"/>
        <c:crosses val="autoZero"/>
        <c:crossBetween val="between"/>
      </c:valAx>
      <c:spPr>
        <a:solidFill>
          <a:srgbClr val="000000"/>
        </a:solidFill>
        <a:ln w="12072">
          <a:solidFill>
            <a:srgbClr val="FFFFFF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7184466019417706"/>
          <c:y val="0.15448504983388731"/>
          <c:w val="0.12815533980582541"/>
          <c:h val="0.5830564784053156"/>
        </c:manualLayout>
      </c:layout>
      <c:spPr>
        <a:noFill/>
        <a:ln w="24144">
          <a:noFill/>
        </a:ln>
      </c:spPr>
      <c:txPr>
        <a:bodyPr/>
        <a:lstStyle/>
        <a:p>
          <a:pPr>
            <a:defRPr sz="2010" b="1" i="0" u="none" strike="noStrike" baseline="0">
              <a:solidFill>
                <a:schemeClr val="bg1"/>
              </a:solidFill>
              <a:latin typeface="Arial"/>
              <a:ea typeface="Arial"/>
              <a:cs typeface="Arial"/>
            </a:defRPr>
          </a:pPr>
          <a:endParaRPr lang="pt-PT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2186" b="1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pt-PT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29CF8F-E9E3-4E54-8FE8-6B3204823F76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9E510E-31CA-45FD-913E-4694316FE91A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xmlns="" val="1296011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80103-D57D-406A-9D84-DCDD91DA3AF5}" type="slidenum">
              <a:rPr lang="pt-PT" smtClean="0"/>
              <a:pPr/>
              <a:t>11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xmlns="" val="11027977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80103-D57D-406A-9D84-DCDD91DA3AF5}" type="slidenum">
              <a:rPr lang="pt-PT" smtClean="0"/>
              <a:pPr/>
              <a:t>12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xmlns="" val="1102797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8D2AA8-1BDD-45C9-8E9C-8010EE3B6130}" type="slidenum">
              <a:rPr lang="en-CA" smtClean="0"/>
              <a:pPr/>
              <a:t>20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OPEN ACCESS 1">
    <p:bg>
      <p:bgPr>
        <a:gradFill>
          <a:gsLst>
            <a:gs pos="0">
              <a:schemeClr val="bg2">
                <a:tint val="48000"/>
                <a:satMod val="300000"/>
              </a:schemeClr>
            </a:gs>
            <a:gs pos="12000">
              <a:schemeClr val="bg2">
                <a:tint val="48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100000">
              <a:schemeClr val="bg2">
                <a:shade val="30000"/>
              </a:schemeClr>
            </a:gs>
          </a:gsLst>
          <a:path path="circle">
            <a:fillToRect l="10000" t="-25000" r="10000" b="125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4" descr="Blank PPT backdrop2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5447"/>
          <a:stretch/>
        </p:blipFill>
        <p:spPr bwMode="auto">
          <a:xfrm>
            <a:off x="-1" y="0"/>
            <a:ext cx="9144000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5400" b="1"/>
            </a:lvl1pPr>
            <a:extLst/>
          </a:lstStyle>
          <a:p>
            <a:r>
              <a:rPr kumimoji="0" lang="pt-PT" dirty="0" smtClean="0"/>
              <a:t>Clique para editar o estilo</a:t>
            </a:r>
            <a:endParaRPr kumimoji="0" lang="en-U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85800" y="5318070"/>
            <a:ext cx="8077200" cy="1063258"/>
          </a:xfrm>
        </p:spPr>
        <p:txBody>
          <a:bodyPr lIns="118872" tIns="0" rIns="45720" bIns="0" anchor="t" anchorCtr="0">
            <a:normAutofit/>
          </a:bodyPr>
          <a:lstStyle>
            <a:lvl1pPr marL="0" indent="0" algn="l">
              <a:buNone/>
              <a:defRPr sz="2800">
                <a:solidFill>
                  <a:srgbClr val="F1750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pt-PT" dirty="0" smtClean="0"/>
              <a:t>Faça clique para editar o estilo</a:t>
            </a:r>
            <a:endParaRPr kumimoji="0" lang="en-US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09E0-A583-4DBF-8399-A9FD2C35DD73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7DA9B-013A-4389-9BB2-AF2EDF3093B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10" name="Rectângulo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PPT backdrop4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723"/>
          <a:stretch/>
        </p:blipFill>
        <p:spPr bwMode="auto">
          <a:xfrm>
            <a:off x="0" y="1489752"/>
            <a:ext cx="9144000" cy="536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lvl1pPr>
              <a:defRPr>
                <a:solidFill>
                  <a:srgbClr val="F1750F"/>
                </a:solidFill>
              </a:defRPr>
            </a:lvl1pPr>
            <a:extLst/>
          </a:lstStyle>
          <a:p>
            <a:r>
              <a:rPr kumimoji="0" lang="pt-PT" dirty="0" smtClean="0"/>
              <a:t>Clique para editar o estilo</a:t>
            </a:r>
            <a:endParaRPr kumimoji="0" lang="en-US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09E0-A583-4DBF-8399-A9FD2C35DD73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7DA9B-013A-4389-9BB2-AF2EDF3093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Blank PPT backdrop2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3084"/>
          <a:stretch/>
        </p:blipFill>
        <p:spPr bwMode="auto">
          <a:xfrm>
            <a:off x="0" y="2636912"/>
            <a:ext cx="9144000" cy="4589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ângulo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ângulo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>
                <a:solidFill>
                  <a:srgbClr val="F1750F"/>
                </a:solidFill>
              </a:defRPr>
            </a:lvl1pPr>
            <a:extLst/>
          </a:lstStyle>
          <a:p>
            <a:r>
              <a:rPr kumimoji="0" lang="pt-PT" dirty="0" smtClean="0"/>
              <a:t>Clique para editar o estilo</a:t>
            </a:r>
            <a:endParaRPr kumimoji="0" lang="en-US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>
            <a:normAutofit/>
          </a:bodyPr>
          <a:lstStyle>
            <a:lvl1pPr marL="0" indent="0">
              <a:buNone/>
              <a:defRPr sz="28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pt-PT" dirty="0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09E0-A583-4DBF-8399-A9FD2C35DD73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7DA9B-013A-4389-9BB2-AF2EDF3093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09E0-A583-4DBF-8399-A9FD2C35DD73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7DA9B-013A-4389-9BB2-AF2EDF3093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09E0-A583-4DBF-8399-A9FD2C35DD73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7DA9B-013A-4389-9BB2-AF2EDF3093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PPT backdrop4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1873"/>
          <a:stretch/>
        </p:blipFill>
        <p:spPr bwMode="auto">
          <a:xfrm>
            <a:off x="0" y="1500026"/>
            <a:ext cx="9144000" cy="5357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09E0-A583-4DBF-8399-A9FD2C35DD73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7DA9B-013A-4389-9BB2-AF2EDF3093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09E0-A583-4DBF-8399-A9FD2C35DD73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7DA9B-013A-4389-9BB2-AF2EDF3093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09E0-A583-4DBF-8399-A9FD2C35DD73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7DA9B-013A-4389-9BB2-AF2EDF3093BF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12" name="Rectângulo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ângulo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pt-PT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FBA709E0-A583-4DBF-8399-A9FD2C35DD73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11" name="Rectângulo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ângulo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8A17DA9B-013A-4389-9BB2-AF2EDF3093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09E0-A583-4DBF-8399-A9FD2C35DD73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7DA9B-013A-4389-9BB2-AF2EDF3093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ângulo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709E0-A583-4DBF-8399-A9FD2C35DD73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7DA9B-013A-4389-9BB2-AF2EDF3093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539F24-2E79-4C38-9E19-050A3C414759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ângulo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ângulo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  <a:p>
            <a:pPr lvl="1" eaLnBrk="1" latinLnBrk="0" hangingPunct="1"/>
            <a:r>
              <a:rPr kumimoji="0" lang="pt-PT" smtClean="0"/>
              <a:t>Segundo nível</a:t>
            </a:r>
          </a:p>
          <a:p>
            <a:pPr lvl="2" eaLnBrk="1" latinLnBrk="0" hangingPunct="1"/>
            <a:r>
              <a:rPr kumimoji="0" lang="pt-PT" smtClean="0"/>
              <a:t>Terceiro nível</a:t>
            </a:r>
          </a:p>
          <a:p>
            <a:pPr lvl="3" eaLnBrk="1" latinLnBrk="0" hangingPunct="1"/>
            <a:r>
              <a:rPr kumimoji="0" lang="pt-PT" smtClean="0"/>
              <a:t>Quarto nível</a:t>
            </a:r>
          </a:p>
          <a:p>
            <a:pPr lvl="4" eaLnBrk="1" latinLnBrk="0" hangingPunct="1"/>
            <a:r>
              <a:rPr kumimoji="0"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BA709E0-A583-4DBF-8399-A9FD2C35DD73}" type="datetimeFigureOut">
              <a:rPr lang="pt-PT" smtClean="0"/>
              <a:pPr/>
              <a:t>26-09-2012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A17DA9B-013A-4389-9BB2-AF2EDF3093BF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chart" Target="../charts/chart1.xml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7.png"/><Relationship Id="rId5" Type="http://schemas.openxmlformats.org/officeDocument/2006/relationships/image" Target="../media/image23.png"/><Relationship Id="rId4" Type="http://schemas.openxmlformats.org/officeDocument/2006/relationships/oleObject" Target="../embeddings/Folha_de_C_lculo_do_Microsoft_Office_Excel_97-20031.xls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tif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9512" y="3068960"/>
            <a:ext cx="8964488" cy="1673352"/>
          </a:xfrm>
        </p:spPr>
        <p:txBody>
          <a:bodyPr/>
          <a:lstStyle/>
          <a:p>
            <a:r>
              <a:rPr lang="pt-PT" sz="8800" dirty="0" smtClean="0"/>
              <a:t>Acesso Aberto </a:t>
            </a:r>
            <a:br>
              <a:rPr lang="pt-PT" sz="8800" dirty="0" smtClean="0"/>
            </a:br>
            <a:r>
              <a:rPr lang="pt-PT" dirty="0" smtClean="0"/>
              <a:t>à literatura científica </a:t>
            </a:r>
            <a:endParaRPr lang="pt-PT" sz="7000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PT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Eloy Rodrigues</a:t>
            </a:r>
          </a:p>
          <a:p>
            <a:r>
              <a:rPr lang="pt-PT" u="sng" dirty="0" smtClean="0">
                <a:solidFill>
                  <a:schemeClr val="tx1">
                    <a:lumMod val="85000"/>
                  </a:schemeClr>
                </a:solidFill>
              </a:rPr>
              <a:t>eloy@sdum.uminho.pt</a:t>
            </a:r>
            <a:r>
              <a:rPr lang="pt-PT" dirty="0" smtClean="0"/>
              <a:t> 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xmlns="" val="124699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As origens</a:t>
            </a:r>
            <a:endParaRPr lang="pt-PT" dirty="0">
              <a:solidFill>
                <a:srgbClr val="F1750F"/>
              </a:solidFill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pic>
        <p:nvPicPr>
          <p:cNvPr id="4" name="Imagem 3" descr="big ba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36912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5534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>
                <a:solidFill>
                  <a:srgbClr val="F1750F"/>
                </a:solidFill>
              </a:rPr>
              <a:t>Insatisfação </a:t>
            </a:r>
            <a:endParaRPr lang="pt-PT" dirty="0">
              <a:solidFill>
                <a:srgbClr val="F1750F"/>
              </a:solidFill>
            </a:endParaRPr>
          </a:p>
        </p:txBody>
      </p:sp>
      <p:pic>
        <p:nvPicPr>
          <p:cNvPr id="4" name="Picture 3" descr="paper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48526">
            <a:off x="-4835828" y="1088846"/>
            <a:ext cx="3938448" cy="5229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 descr="ARL journal cost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4775">
            <a:off x="3795758" y="1175744"/>
            <a:ext cx="4704730" cy="5137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800000"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2715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1.94444E-6 3.7037E-6 L 0.71893 0.033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38" y="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00"/>
                            </p:stCondLst>
                            <p:childTnLst>
                              <p:par>
                                <p:cTn id="8" presetID="9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Acesso Aberto - O que é?</a:t>
            </a:r>
            <a:endParaRPr lang="pt-PT" dirty="0">
              <a:solidFill>
                <a:srgbClr val="F1750F"/>
              </a:solidFill>
            </a:endParaRPr>
          </a:p>
        </p:txBody>
      </p:sp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628800"/>
            <a:ext cx="8280000" cy="4105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55875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48000"/>
                <a:satMod val="300000"/>
              </a:schemeClr>
            </a:gs>
            <a:gs pos="12000">
              <a:schemeClr val="bg2">
                <a:tint val="48000"/>
                <a:satMod val="300000"/>
              </a:schemeClr>
            </a:gs>
            <a:gs pos="20000">
              <a:schemeClr val="bg2">
                <a:tint val="49000"/>
                <a:satMod val="300000"/>
              </a:schemeClr>
            </a:gs>
            <a:gs pos="100000">
              <a:schemeClr val="bg2">
                <a:shade val="30000"/>
              </a:schemeClr>
            </a:gs>
          </a:gsLst>
          <a:path path="circle">
            <a:fillToRect l="10000" t="-25000" r="10000" b="125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Acesso Aberto – A quê?</a:t>
            </a:r>
            <a:endParaRPr lang="pt-PT" dirty="0">
              <a:solidFill>
                <a:srgbClr val="F1750F"/>
              </a:solidFill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251520" y="1775191"/>
            <a:ext cx="8640960" cy="1365777"/>
          </a:xfrm>
        </p:spPr>
        <p:txBody>
          <a:bodyPr/>
          <a:lstStyle/>
          <a:p>
            <a:r>
              <a:rPr lang="pt-PT" sz="5400" dirty="0" smtClean="0"/>
              <a:t>Artigos de revistas científicas</a:t>
            </a:r>
            <a:endParaRPr lang="pt-PT" dirty="0" smtClean="0"/>
          </a:p>
          <a:p>
            <a:endParaRPr lang="pt-PT" dirty="0"/>
          </a:p>
        </p:txBody>
      </p:sp>
      <p:sp>
        <p:nvSpPr>
          <p:cNvPr id="4" name="Marcador de Posição de Conteúdo 2"/>
          <p:cNvSpPr txBox="1">
            <a:spLocks/>
          </p:cNvSpPr>
          <p:nvPr/>
        </p:nvSpPr>
        <p:spPr>
          <a:xfrm>
            <a:off x="251520" y="3140969"/>
            <a:ext cx="8640960" cy="2880320"/>
          </a:xfrm>
          <a:prstGeom prst="rect">
            <a:avLst/>
          </a:prstGeom>
        </p:spPr>
        <p:txBody>
          <a:bodyPr vert="horz" lIns="54864" tIns="91440" rtlCol="0">
            <a:normAutofit lnSpcReduction="10000"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tabLst/>
              <a:defRPr/>
            </a:pPr>
            <a:r>
              <a:rPr kumimoji="0" lang="pt-PT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Outras publicações</a:t>
            </a:r>
            <a:r>
              <a:rPr lang="pt-PT" sz="4400" dirty="0" smtClean="0"/>
              <a:t> académicas e científicas</a:t>
            </a:r>
            <a:endParaRPr kumimoji="0" lang="pt-PT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896112" lvl="1" indent="-320040">
              <a:buClr>
                <a:schemeClr val="accent1"/>
              </a:buClr>
              <a:buSzPct val="80000"/>
              <a:buFont typeface="Wingdings 2"/>
              <a:buChar char=""/>
            </a:pPr>
            <a:r>
              <a:rPr kumimoji="0" lang="pt-PT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Teses e Dissertações</a:t>
            </a:r>
          </a:p>
          <a:p>
            <a:pPr marL="896112" lvl="1" indent="-320040">
              <a:buClr>
                <a:schemeClr val="accent1"/>
              </a:buClr>
              <a:buSzPct val="80000"/>
              <a:buFont typeface="Wingdings 2"/>
              <a:buChar char=""/>
            </a:pPr>
            <a:r>
              <a:rPr kumimoji="0" lang="pt-PT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Comunicações </a:t>
            </a:r>
            <a:r>
              <a:rPr lang="pt-PT" sz="2600" dirty="0" smtClean="0"/>
              <a:t>e </a:t>
            </a:r>
            <a:r>
              <a:rPr kumimoji="0" lang="pt-PT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Apresentações em Eventos</a:t>
            </a:r>
          </a:p>
          <a:p>
            <a:pPr marL="896112" lvl="1" indent="-320040">
              <a:buClr>
                <a:schemeClr val="accent1"/>
              </a:buClr>
              <a:buSzPct val="80000"/>
              <a:buFont typeface="Wingdings 2"/>
              <a:buChar char=""/>
            </a:pPr>
            <a:r>
              <a:rPr lang="pt-PT" sz="2600" dirty="0" err="1" smtClean="0"/>
              <a:t>Working</a:t>
            </a:r>
            <a:r>
              <a:rPr lang="pt-PT" sz="2600" dirty="0" smtClean="0"/>
              <a:t> </a:t>
            </a:r>
            <a:r>
              <a:rPr lang="pt-PT" sz="2600" dirty="0" err="1" smtClean="0"/>
              <a:t>Papers</a:t>
            </a:r>
            <a:endParaRPr lang="pt-PT" sz="2600" dirty="0" smtClean="0"/>
          </a:p>
          <a:p>
            <a:pPr marL="896112" lvl="1" indent="-320040">
              <a:buClr>
                <a:schemeClr val="accent1"/>
              </a:buClr>
              <a:buSzPct val="80000"/>
              <a:buFont typeface="Wingdings 2"/>
              <a:buChar char=""/>
            </a:pPr>
            <a:r>
              <a:rPr lang="pt-PT" sz="2600" dirty="0" smtClean="0"/>
              <a:t>…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tabLst/>
              <a:defRPr/>
            </a:pPr>
            <a:endParaRPr kumimoji="0" lang="pt-PT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1474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Acesso Aberto – Como?</a:t>
            </a:r>
            <a:endParaRPr lang="pt-PT" dirty="0">
              <a:solidFill>
                <a:srgbClr val="F1750F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39552" y="2636912"/>
            <a:ext cx="7848600" cy="445395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0" indent="-457200" fontAlgn="auto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defRPr/>
            </a:pPr>
            <a:endParaRPr lang="pt-PT" sz="1400" dirty="0">
              <a:latin typeface="+mj-lt"/>
            </a:endParaRPr>
          </a:p>
          <a:p>
            <a:pPr marL="457200" indent="-457200" algn="just" fontAlgn="auto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rgbClr val="0289CA"/>
              </a:buClr>
              <a:defRPr/>
            </a:pPr>
            <a:endParaRPr lang="pt-PT" sz="2800" b="1" dirty="0" smtClean="0">
              <a:solidFill>
                <a:srgbClr val="FFCC00"/>
              </a:solidFill>
              <a:latin typeface="Calibri" pitchFamily="34" charset="0"/>
              <a:cs typeface="Calibri" pitchFamily="34" charset="0"/>
            </a:endParaRPr>
          </a:p>
          <a:p>
            <a:pPr marL="457200" indent="-457200" algn="just" fontAlgn="auto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rgbClr val="0289CA"/>
              </a:buClr>
              <a:defRPr/>
            </a:pPr>
            <a:r>
              <a:rPr lang="pt-PT" sz="4000" b="1" dirty="0" smtClean="0">
                <a:solidFill>
                  <a:srgbClr val="FFCC00"/>
                </a:solidFill>
                <a:latin typeface="Calibri" pitchFamily="34" charset="0"/>
                <a:cs typeface="Calibri" pitchFamily="34" charset="0"/>
              </a:rPr>
              <a:t>Via Dourada:</a:t>
            </a:r>
            <a:r>
              <a:rPr lang="pt-PT" sz="4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pt-PT" sz="2800" dirty="0" smtClean="0">
                <a:latin typeface="Calibri" pitchFamily="34" charset="0"/>
                <a:cs typeface="Calibri" pitchFamily="34" charset="0"/>
              </a:rPr>
              <a:t>Publicar </a:t>
            </a:r>
            <a:r>
              <a:rPr lang="pt-PT" sz="2800" dirty="0">
                <a:latin typeface="Calibri" pitchFamily="34" charset="0"/>
                <a:cs typeface="Calibri" pitchFamily="34" charset="0"/>
              </a:rPr>
              <a:t>em </a:t>
            </a:r>
            <a:r>
              <a:rPr lang="pt-PT" sz="4000" u="sng" dirty="0">
                <a:latin typeface="Calibri" pitchFamily="34" charset="0"/>
                <a:cs typeface="Calibri" pitchFamily="34" charset="0"/>
              </a:rPr>
              <a:t>revistas de acesso aberto </a:t>
            </a:r>
            <a:endParaRPr lang="pt-PT" sz="2800" u="sng" dirty="0">
              <a:latin typeface="Calibri" pitchFamily="34" charset="0"/>
              <a:cs typeface="Calibri" pitchFamily="34" charset="0"/>
            </a:endParaRPr>
          </a:p>
          <a:p>
            <a:pPr marL="457200" indent="-457200" algn="just" fontAlgn="auto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rgbClr val="0289CA"/>
              </a:buClr>
              <a:defRPr/>
            </a:pPr>
            <a:endParaRPr lang="pt-PT" sz="2800" b="1" dirty="0" smtClean="0">
              <a:solidFill>
                <a:srgbClr val="006600"/>
              </a:solidFill>
              <a:latin typeface="Calibri" pitchFamily="34" charset="0"/>
              <a:cs typeface="Calibri" pitchFamily="34" charset="0"/>
            </a:endParaRPr>
          </a:p>
          <a:p>
            <a:pPr marL="457200" indent="-457200" algn="just" fontAlgn="auto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rgbClr val="0289CA"/>
              </a:buClr>
              <a:defRPr/>
            </a:pPr>
            <a:endParaRPr lang="pt-PT" sz="2800" b="1" dirty="0" smtClean="0">
              <a:solidFill>
                <a:srgbClr val="006600"/>
              </a:solidFill>
              <a:latin typeface="Calibri" pitchFamily="34" charset="0"/>
              <a:cs typeface="Calibri" pitchFamily="34" charset="0"/>
            </a:endParaRPr>
          </a:p>
          <a:p>
            <a:pPr marL="457200" indent="-457200" algn="just" fontAlgn="auto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>
                <a:srgbClr val="0289CA"/>
              </a:buClr>
              <a:defRPr/>
            </a:pPr>
            <a:r>
              <a:rPr lang="pt-PT" sz="4000" b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Via Verde:</a:t>
            </a:r>
            <a:r>
              <a:rPr lang="pt-PT" sz="40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pt-PT" sz="2800" dirty="0" smtClean="0">
                <a:latin typeface="Calibri" pitchFamily="34" charset="0"/>
                <a:cs typeface="Calibri" pitchFamily="34" charset="0"/>
              </a:rPr>
              <a:t>Depositar cópias dos artigos em </a:t>
            </a:r>
            <a:r>
              <a:rPr lang="pt-PT" sz="4000" u="sng" dirty="0" smtClean="0">
                <a:latin typeface="Calibri" pitchFamily="34" charset="0"/>
                <a:cs typeface="Calibri" pitchFamily="34" charset="0"/>
              </a:rPr>
              <a:t>repositórios </a:t>
            </a:r>
            <a:r>
              <a:rPr lang="pt-PT" sz="4000" u="sng" dirty="0">
                <a:latin typeface="Calibri" pitchFamily="34" charset="0"/>
                <a:cs typeface="Calibri" pitchFamily="34" charset="0"/>
              </a:rPr>
              <a:t>de acesso aberto</a:t>
            </a:r>
            <a:r>
              <a:rPr lang="pt-PT" sz="4000" dirty="0">
                <a:latin typeface="Calibri" pitchFamily="34" charset="0"/>
                <a:cs typeface="Calibri" pitchFamily="34" charset="0"/>
              </a:rPr>
              <a:t> </a:t>
            </a:r>
          </a:p>
        </p:txBody>
      </p:sp>
      <p:pic>
        <p:nvPicPr>
          <p:cNvPr id="7" name="Picture 3" descr="j0201797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 t="2774"/>
          <a:stretch>
            <a:fillRect/>
          </a:stretch>
        </p:blipFill>
        <p:spPr bwMode="auto">
          <a:xfrm>
            <a:off x="-11760" y="2237146"/>
            <a:ext cx="9155759" cy="5008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4918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Abertura e Partilha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dirty="0" smtClean="0"/>
              <a:t>O modo normal da ciência</a:t>
            </a:r>
            <a:endParaRPr lang="pt-PT" dirty="0"/>
          </a:p>
        </p:txBody>
      </p:sp>
      <p:pic>
        <p:nvPicPr>
          <p:cNvPr id="5" name="Imagem 4" descr="bigstock_Sharing_Ideas_4903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44824"/>
            <a:ext cx="9144000" cy="571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File:Library of Congress, Rosenwald 4, Bl. 5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440160"/>
            <a:ext cx="4671262" cy="5733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3568" y="118872"/>
            <a:ext cx="8079432" cy="1636776"/>
          </a:xfrm>
        </p:spPr>
        <p:txBody>
          <a:bodyPr/>
          <a:lstStyle/>
          <a:p>
            <a:r>
              <a:rPr lang="pt-PT" dirty="0" smtClean="0"/>
              <a:t>A ciência “normal” é cumulativa</a:t>
            </a:r>
            <a:endParaRPr lang="pt-PT" dirty="0">
              <a:solidFill>
                <a:srgbClr val="F1750F"/>
              </a:solidFill>
            </a:endParaRPr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PT" dirty="0"/>
          </a:p>
        </p:txBody>
      </p:sp>
      <p:sp>
        <p:nvSpPr>
          <p:cNvPr id="5" name="Marcador de Posição de Conteúdo 2"/>
          <p:cNvSpPr txBox="1">
            <a:spLocks/>
          </p:cNvSpPr>
          <p:nvPr/>
        </p:nvSpPr>
        <p:spPr>
          <a:xfrm>
            <a:off x="611560" y="2708920"/>
            <a:ext cx="8229600" cy="4525963"/>
          </a:xfrm>
          <a:prstGeom prst="rect">
            <a:avLst/>
          </a:prstGeom>
        </p:spPr>
        <p:txBody>
          <a:bodyPr vert="horz" lIns="146304" tIns="0" rIns="45720" bIns="0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pt-PT" sz="2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«Somos como anões aos ombros de gigantes, pois podemos ver mais coisas do que eles e mais distantes, não devido à acuidade da nossa vista ou à altura do nosso corpo, mas porque somos mantidos e elevados pela estatura de gigantes.» </a:t>
            </a:r>
            <a:endParaRPr kumimoji="0" lang="pt-PT" sz="28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pt-PT" sz="28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itchFamily="34" charset="0"/>
              <a:ea typeface="+mn-ea"/>
              <a:cs typeface="Calibri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pt-PT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Bernardo de Chartres, referido por João de Salisbúria, </a:t>
            </a:r>
            <a:r>
              <a:rPr kumimoji="0" lang="pt-PT" sz="2800" b="0" i="1" u="none" strike="noStrike" kern="1200" cap="none" spc="0" normalizeH="0" baseline="0" noProof="0" dirty="0" err="1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Metalogicon</a:t>
            </a:r>
            <a:r>
              <a:rPr kumimoji="0" lang="pt-PT" sz="28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,</a:t>
            </a:r>
            <a:r>
              <a:rPr kumimoji="0" lang="pt-PT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itchFamily="34" charset="0"/>
                <a:ea typeface="+mn-ea"/>
                <a:cs typeface="Calibri" pitchFamily="34" charset="0"/>
              </a:rPr>
              <a:t> III, 4.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tabLst/>
              <a:defRPr/>
            </a:pPr>
            <a:endParaRPr kumimoji="0" lang="pt-PT" sz="28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1341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013192" cy="1368152"/>
          </a:xfrm>
        </p:spPr>
        <p:txBody>
          <a:bodyPr>
            <a:normAutofit fontScale="90000"/>
          </a:bodyPr>
          <a:lstStyle/>
          <a:p>
            <a:r>
              <a:rPr lang="pt-PT" dirty="0" smtClean="0"/>
              <a:t>Cumulativa e </a:t>
            </a:r>
            <a:br>
              <a:rPr lang="pt-PT" dirty="0" smtClean="0"/>
            </a:br>
            <a:r>
              <a:rPr lang="pt-PT" dirty="0" smtClean="0"/>
              <a:t>partilhada</a:t>
            </a:r>
            <a:endParaRPr lang="pt-PT" dirty="0">
              <a:solidFill>
                <a:srgbClr val="F1750F"/>
              </a:solidFill>
            </a:endParaRPr>
          </a:p>
        </p:txBody>
      </p:sp>
      <p:pic>
        <p:nvPicPr>
          <p:cNvPr id="5" name="Imagem 4" descr="3e10fm_minyons_2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332656"/>
            <a:ext cx="4572000" cy="689583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40144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3"/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398" t="-3931" r="398" b="22930"/>
          <a:stretch/>
        </p:blipFill>
        <p:spPr>
          <a:xfrm>
            <a:off x="-55420" y="1210704"/>
            <a:ext cx="9199420" cy="5658926"/>
          </a:xfrm>
          <a:prstGeom prst="rect">
            <a:avLst/>
          </a:prstGeom>
        </p:spPr>
      </p:pic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>
                <a:latin typeface="Calibri" pitchFamily="34" charset="0"/>
                <a:cs typeface="Calibri" pitchFamily="34" charset="0"/>
              </a:rPr>
              <a:t>Até os golpes de génio…</a:t>
            </a:r>
          </a:p>
        </p:txBody>
      </p:sp>
      <p:sp>
        <p:nvSpPr>
          <p:cNvPr id="9219" name="Marcador de Posição de Conteúdo 2"/>
          <p:cNvSpPr>
            <a:spLocks noGrp="1"/>
          </p:cNvSpPr>
          <p:nvPr>
            <p:ph idx="1"/>
          </p:nvPr>
        </p:nvSpPr>
        <p:spPr>
          <a:xfrm>
            <a:off x="590550" y="1484784"/>
            <a:ext cx="8229600" cy="5165398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None/>
            </a:pPr>
            <a:r>
              <a:rPr lang="pt-PT" sz="4000" b="1" dirty="0" smtClean="0">
                <a:latin typeface="Calibri" pitchFamily="34" charset="0"/>
                <a:cs typeface="Calibri" pitchFamily="34" charset="0"/>
              </a:rPr>
              <a:t>“Se vi mais longe foi por estar de pé sobre ombros de gigantes.</a:t>
            </a:r>
            <a:r>
              <a:rPr lang="pt-PT" sz="4000" dirty="0" smtClean="0">
                <a:latin typeface="Calibri" pitchFamily="34" charset="0"/>
                <a:cs typeface="Calibri" pitchFamily="34" charset="0"/>
              </a:rPr>
              <a:t>“</a:t>
            </a:r>
          </a:p>
          <a:p>
            <a:pPr>
              <a:buFont typeface="Wingdings" pitchFamily="2" charset="2"/>
              <a:buNone/>
            </a:pPr>
            <a:endParaRPr lang="pt-PT" sz="4000" dirty="0" smtClean="0"/>
          </a:p>
          <a:p>
            <a:pPr>
              <a:buFont typeface="Wingdings" pitchFamily="2" charset="2"/>
              <a:buNone/>
            </a:pPr>
            <a:endParaRPr lang="pt-PT" sz="4000" dirty="0" smtClean="0"/>
          </a:p>
          <a:p>
            <a:pPr>
              <a:buFont typeface="Wingdings" pitchFamily="2" charset="2"/>
              <a:buNone/>
            </a:pPr>
            <a:endParaRPr lang="pt-PT" dirty="0" smtClean="0"/>
          </a:p>
          <a:p>
            <a:pPr algn="ctr">
              <a:buFont typeface="Wingdings" pitchFamily="2" charset="2"/>
              <a:buNone/>
            </a:pPr>
            <a:r>
              <a:rPr lang="pt-PT" dirty="0" smtClean="0"/>
              <a:t/>
            </a:r>
            <a:br>
              <a:rPr lang="pt-PT" dirty="0" smtClean="0"/>
            </a:br>
            <a:endParaRPr lang="pt-PT" dirty="0" smtClean="0"/>
          </a:p>
          <a:p>
            <a:pPr algn="ctr">
              <a:buFont typeface="Wingdings" pitchFamily="2" charset="2"/>
              <a:buNone/>
            </a:pPr>
            <a:endParaRPr lang="pt-PT" dirty="0" smtClean="0"/>
          </a:p>
          <a:p>
            <a:pPr algn="ctr">
              <a:buFont typeface="Wingdings" pitchFamily="2" charset="2"/>
              <a:buNone/>
            </a:pPr>
            <a:r>
              <a:rPr lang="pt-PT" dirty="0" smtClean="0"/>
              <a:t>Isaac Newton - Carta para Robert </a:t>
            </a:r>
            <a:r>
              <a:rPr lang="pt-PT" dirty="0" err="1" smtClean="0"/>
              <a:t>Hooke</a:t>
            </a:r>
            <a:r>
              <a:rPr lang="pt-PT" dirty="0" smtClean="0"/>
              <a:t> </a:t>
            </a:r>
          </a:p>
          <a:p>
            <a:pPr algn="ctr">
              <a:buFont typeface="Wingdings" pitchFamily="2" charset="2"/>
              <a:buNone/>
            </a:pPr>
            <a:r>
              <a:rPr lang="pt-PT" dirty="0" smtClean="0"/>
              <a:t>(15 de Fevereiro de 1676)</a:t>
            </a:r>
          </a:p>
        </p:txBody>
      </p:sp>
      <p:pic>
        <p:nvPicPr>
          <p:cNvPr id="9220" name="Picture 2" descr="File:GodfreyKneller-IsaacNewton-16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49106" y="2563090"/>
            <a:ext cx="2203549" cy="3030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0" y="1484784"/>
            <a:ext cx="9144000" cy="53732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844824"/>
            <a:ext cx="8229600" cy="4680520"/>
          </a:xfrm>
        </p:spPr>
        <p:txBody>
          <a:bodyPr>
            <a:normAutofit/>
          </a:bodyPr>
          <a:lstStyle/>
          <a:p>
            <a:r>
              <a:rPr lang="pt-PT" dirty="0" smtClean="0"/>
              <a:t>O Acesso Aberto é o modo “normal” da ciência e da investigação</a:t>
            </a:r>
            <a:endParaRPr lang="pt-PT" dirty="0">
              <a:solidFill>
                <a:srgbClr val="F175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5374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0" y="1484784"/>
            <a:ext cx="9144000" cy="53732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dirty="0" smtClean="0"/>
              <a:t>Melhor ciência e investigação</a:t>
            </a:r>
            <a:endParaRPr lang="pt-PT" dirty="0">
              <a:solidFill>
                <a:srgbClr val="F1750F"/>
              </a:solidFill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985228901"/>
              </p:ext>
            </p:extLst>
          </p:nvPr>
        </p:nvGraphicFramePr>
        <p:xfrm>
          <a:off x="503237" y="2075198"/>
          <a:ext cx="8137525" cy="47545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Rectângulo 3"/>
          <p:cNvSpPr/>
          <p:nvPr/>
        </p:nvSpPr>
        <p:spPr>
          <a:xfrm>
            <a:off x="0" y="1484784"/>
            <a:ext cx="9144000" cy="53732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grpSp>
        <p:nvGrpSpPr>
          <p:cNvPr id="6" name="Grupo 6"/>
          <p:cNvGrpSpPr/>
          <p:nvPr/>
        </p:nvGrpSpPr>
        <p:grpSpPr>
          <a:xfrm>
            <a:off x="-841" y="1470929"/>
            <a:ext cx="9144000" cy="5397268"/>
            <a:chOff x="0" y="1460732"/>
            <a:chExt cx="9144000" cy="5397268"/>
          </a:xfrm>
        </p:grpSpPr>
        <p:sp>
          <p:nvSpPr>
            <p:cNvPr id="8" name="Rectângulo 7"/>
            <p:cNvSpPr/>
            <p:nvPr/>
          </p:nvSpPr>
          <p:spPr>
            <a:xfrm>
              <a:off x="0" y="1484784"/>
              <a:ext cx="9144000" cy="537321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316" t="1646" r="1254" b="1205"/>
            <a:stretch/>
          </p:blipFill>
          <p:spPr bwMode="auto">
            <a:xfrm>
              <a:off x="2140594" y="1726359"/>
              <a:ext cx="5095702" cy="470292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3"/>
            <p:cNvSpPr>
              <a:spLocks noGrp="1" noChangeArrowheads="1"/>
            </p:cNvSpPr>
            <p:nvPr>
              <p:ph type="body" idx="4294967295"/>
            </p:nvPr>
          </p:nvSpPr>
          <p:spPr>
            <a:xfrm>
              <a:off x="0" y="1460732"/>
              <a:ext cx="9144000" cy="349206"/>
            </a:xfrm>
            <a:noFill/>
          </p:spPr>
          <p:txBody>
            <a:bodyPr wrap="square" rIns="82058" bIns="41029">
              <a:spAutoFit/>
            </a:bodyPr>
            <a:lstStyle/>
            <a:p>
              <a:pPr marL="0" indent="0" algn="ctr">
                <a:spcBef>
                  <a:spcPct val="0"/>
                </a:spcBef>
                <a:buNone/>
              </a:pPr>
              <a:r>
                <a:rPr lang="en-US" sz="1400" b="1" dirty="0">
                  <a:solidFill>
                    <a:schemeClr val="bg1"/>
                  </a:solidFill>
                </a:rPr>
                <a:t>Figure 5. Map of science derived from clickstream data.</a:t>
              </a:r>
            </a:p>
          </p:txBody>
        </p:sp>
        <p:sp>
          <p:nvSpPr>
            <p:cNvPr id="11" name="Text Box 4"/>
            <p:cNvSpPr txBox="1">
              <a:spLocks noChangeArrowheads="1"/>
            </p:cNvSpPr>
            <p:nvPr/>
          </p:nvSpPr>
          <p:spPr bwMode="auto">
            <a:xfrm>
              <a:off x="473108" y="6381328"/>
              <a:ext cx="8347364" cy="421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2058" tIns="41029" rIns="82058" bIns="41029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100" dirty="0" err="1">
                  <a:solidFill>
                    <a:schemeClr val="bg1"/>
                  </a:solidFill>
                </a:rPr>
                <a:t>Bollen</a:t>
              </a:r>
              <a:r>
                <a:rPr lang="en-US" sz="1100" dirty="0">
                  <a:solidFill>
                    <a:schemeClr val="bg1"/>
                  </a:solidFill>
                </a:rPr>
                <a:t> J, Van de </a:t>
              </a:r>
              <a:r>
                <a:rPr lang="en-US" sz="1100" dirty="0" err="1">
                  <a:solidFill>
                    <a:schemeClr val="bg1"/>
                  </a:solidFill>
                </a:rPr>
                <a:t>Sompel</a:t>
              </a:r>
              <a:r>
                <a:rPr lang="en-US" sz="1100" dirty="0">
                  <a:solidFill>
                    <a:schemeClr val="bg1"/>
                  </a:solidFill>
                </a:rPr>
                <a:t> H, </a:t>
              </a:r>
              <a:r>
                <a:rPr lang="en-US" sz="1100" dirty="0" err="1">
                  <a:solidFill>
                    <a:schemeClr val="bg1"/>
                  </a:solidFill>
                </a:rPr>
                <a:t>Hagberg</a:t>
              </a:r>
              <a:r>
                <a:rPr lang="en-US" sz="1100" dirty="0">
                  <a:solidFill>
                    <a:schemeClr val="bg1"/>
                  </a:solidFill>
                </a:rPr>
                <a:t> A, Bettencourt L, et al. (2009) </a:t>
              </a:r>
              <a:r>
                <a:rPr lang="en-US" sz="1100" b="1" dirty="0">
                  <a:solidFill>
                    <a:schemeClr val="bg1"/>
                  </a:solidFill>
                </a:rPr>
                <a:t>Clickstream Data Yields High-Resolution Maps of Science</a:t>
              </a:r>
              <a:r>
                <a:rPr lang="en-US" sz="1100" dirty="0">
                  <a:solidFill>
                    <a:schemeClr val="bg1"/>
                  </a:solidFill>
                </a:rPr>
                <a:t>. </a:t>
              </a:r>
              <a:r>
                <a:rPr lang="en-US" sz="1100" dirty="0" err="1">
                  <a:solidFill>
                    <a:schemeClr val="bg1"/>
                  </a:solidFill>
                </a:rPr>
                <a:t>PLoS</a:t>
              </a:r>
              <a:r>
                <a:rPr lang="en-US" sz="1100" dirty="0">
                  <a:solidFill>
                    <a:schemeClr val="bg1"/>
                  </a:solidFill>
                </a:rPr>
                <a:t> ONE 4(3): e4803. </a:t>
              </a:r>
              <a:r>
                <a:rPr lang="en-US" sz="1100" dirty="0" smtClean="0">
                  <a:solidFill>
                    <a:schemeClr val="bg1"/>
                  </a:solidFill>
                </a:rPr>
                <a:t>doi:10.1371/journal.pone.0004803 &lt;</a:t>
              </a:r>
              <a:r>
                <a:rPr lang="en-US" sz="1100" u="sng" dirty="0" smtClean="0">
                  <a:solidFill>
                    <a:schemeClr val="bg1"/>
                  </a:solidFill>
                </a:rPr>
                <a:t>http</a:t>
              </a:r>
              <a:r>
                <a:rPr lang="en-US" sz="1100" u="sng" dirty="0">
                  <a:solidFill>
                    <a:schemeClr val="bg1"/>
                  </a:solidFill>
                </a:rPr>
                <a:t>://</a:t>
              </a:r>
              <a:r>
                <a:rPr lang="en-US" sz="1100" u="sng" dirty="0" smtClean="0">
                  <a:solidFill>
                    <a:schemeClr val="bg1"/>
                  </a:solidFill>
                </a:rPr>
                <a:t>www.plosone.org/article/info:doi/10.1371/journal.pone.0004803&gt;</a:t>
              </a:r>
              <a:endParaRPr lang="en-US" sz="1100" u="sng" dirty="0">
                <a:solidFill>
                  <a:schemeClr val="bg1"/>
                </a:solidFill>
              </a:endParaRPr>
            </a:p>
          </p:txBody>
        </p:sp>
        <p:pic>
          <p:nvPicPr>
            <p:cNvPr id="12" name="Picture 5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6840280" y="5759263"/>
              <a:ext cx="1054580" cy="189549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upo 12"/>
          <p:cNvGrpSpPr/>
          <p:nvPr/>
        </p:nvGrpSpPr>
        <p:grpSpPr>
          <a:xfrm>
            <a:off x="-841" y="1494981"/>
            <a:ext cx="9144000" cy="5445224"/>
            <a:chOff x="0" y="1412776"/>
            <a:chExt cx="9144000" cy="5445224"/>
          </a:xfrm>
        </p:grpSpPr>
        <p:sp>
          <p:nvSpPr>
            <p:cNvPr id="14" name="Rectângulo 13"/>
            <p:cNvSpPr/>
            <p:nvPr/>
          </p:nvSpPr>
          <p:spPr>
            <a:xfrm>
              <a:off x="0" y="1484784"/>
              <a:ext cx="9144000" cy="537321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sp>
          <p:nvSpPr>
            <p:cNvPr id="15" name="Rectangle 3"/>
            <p:cNvSpPr>
              <a:spLocks noGrp="1" noChangeArrowheads="1"/>
            </p:cNvSpPr>
            <p:nvPr>
              <p:ph type="body" idx="4294967295"/>
            </p:nvPr>
          </p:nvSpPr>
          <p:spPr>
            <a:xfrm>
              <a:off x="323273" y="1412776"/>
              <a:ext cx="8509000" cy="564650"/>
            </a:xfrm>
            <a:noFill/>
          </p:spPr>
          <p:txBody>
            <a:bodyPr rIns="82058" bIns="41029">
              <a:spAutoFit/>
            </a:bodyPr>
            <a:lstStyle/>
            <a:p>
              <a:pPr marL="0" indent="0" algn="ctr">
                <a:spcBef>
                  <a:spcPct val="0"/>
                </a:spcBef>
                <a:buNone/>
              </a:pPr>
              <a:r>
                <a:rPr lang="en-US" sz="1400" b="1" dirty="0">
                  <a:solidFill>
                    <a:schemeClr val="bg1"/>
                  </a:solidFill>
                </a:rPr>
                <a:t>Figure 2. Correlations between 37 measures mapped onto first two principal components (cumulative variance = 83.4%) of PCA.</a:t>
              </a:r>
            </a:p>
          </p:txBody>
        </p:sp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404091" y="6381328"/>
              <a:ext cx="8347364" cy="4214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82058" tIns="41029" rIns="82058" bIns="41029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100" dirty="0" err="1">
                  <a:solidFill>
                    <a:schemeClr val="bg1"/>
                  </a:solidFill>
                </a:rPr>
                <a:t>Bollen</a:t>
              </a:r>
              <a:r>
                <a:rPr lang="en-US" sz="1100" dirty="0">
                  <a:solidFill>
                    <a:schemeClr val="bg1"/>
                  </a:solidFill>
                </a:rPr>
                <a:t> J, Van de </a:t>
              </a:r>
              <a:r>
                <a:rPr lang="en-US" sz="1100" dirty="0" err="1">
                  <a:solidFill>
                    <a:schemeClr val="bg1"/>
                  </a:solidFill>
                </a:rPr>
                <a:t>Sompel</a:t>
              </a:r>
              <a:r>
                <a:rPr lang="en-US" sz="1100" dirty="0">
                  <a:solidFill>
                    <a:schemeClr val="bg1"/>
                  </a:solidFill>
                </a:rPr>
                <a:t> H, </a:t>
              </a:r>
              <a:r>
                <a:rPr lang="en-US" sz="1100" dirty="0" err="1">
                  <a:solidFill>
                    <a:schemeClr val="bg1"/>
                  </a:solidFill>
                </a:rPr>
                <a:t>Hagberg</a:t>
              </a:r>
              <a:r>
                <a:rPr lang="en-US" sz="1100" dirty="0">
                  <a:solidFill>
                    <a:schemeClr val="bg1"/>
                  </a:solidFill>
                </a:rPr>
                <a:t> A, Chute R (2009) </a:t>
              </a:r>
              <a:r>
                <a:rPr lang="en-US" sz="1100" b="1" dirty="0">
                  <a:solidFill>
                    <a:schemeClr val="bg1"/>
                  </a:solidFill>
                </a:rPr>
                <a:t>A Principal Component Analysis of 39 Scientific Impact Measures</a:t>
              </a:r>
              <a:r>
                <a:rPr lang="en-US" sz="1100" dirty="0">
                  <a:solidFill>
                    <a:schemeClr val="bg1"/>
                  </a:solidFill>
                </a:rPr>
                <a:t>. </a:t>
              </a:r>
              <a:r>
                <a:rPr lang="en-US" sz="1100" dirty="0" err="1">
                  <a:solidFill>
                    <a:schemeClr val="bg1"/>
                  </a:solidFill>
                </a:rPr>
                <a:t>PLoS</a:t>
              </a:r>
              <a:r>
                <a:rPr lang="en-US" sz="1100" dirty="0">
                  <a:solidFill>
                    <a:schemeClr val="bg1"/>
                  </a:solidFill>
                </a:rPr>
                <a:t> ONE 4(6): e6022. </a:t>
              </a:r>
              <a:r>
                <a:rPr lang="en-US" sz="1100" dirty="0" smtClean="0">
                  <a:solidFill>
                    <a:schemeClr val="bg1"/>
                  </a:solidFill>
                </a:rPr>
                <a:t>doi:10.1371/journal.pone.0006022 &lt;</a:t>
              </a:r>
              <a:r>
                <a:rPr lang="en-US" sz="1100" u="sng" dirty="0" smtClean="0">
                  <a:solidFill>
                    <a:schemeClr val="bg1"/>
                  </a:solidFill>
                </a:rPr>
                <a:t>http</a:t>
              </a:r>
              <a:r>
                <a:rPr lang="en-US" sz="1100" u="sng" dirty="0">
                  <a:solidFill>
                    <a:schemeClr val="bg1"/>
                  </a:solidFill>
                </a:rPr>
                <a:t>://</a:t>
              </a:r>
              <a:r>
                <a:rPr lang="en-US" sz="1100" u="sng" dirty="0" smtClean="0">
                  <a:solidFill>
                    <a:schemeClr val="bg1"/>
                  </a:solidFill>
                </a:rPr>
                <a:t>www.plosone.org/article/info:doi/10.1371/journal.pone.0006022</a:t>
              </a:r>
              <a:r>
                <a:rPr lang="en-US" sz="1100" dirty="0" smtClean="0">
                  <a:solidFill>
                    <a:schemeClr val="bg1"/>
                  </a:solidFill>
                </a:rPr>
                <a:t>&gt;</a:t>
              </a:r>
              <a:endParaRPr lang="en-US" sz="1100" dirty="0">
                <a:solidFill>
                  <a:schemeClr val="bg1"/>
                </a:solidFill>
              </a:endParaRPr>
            </a:p>
          </p:txBody>
        </p:sp>
        <p:grpSp>
          <p:nvGrpSpPr>
            <p:cNvPr id="13" name="Grupo 16"/>
            <p:cNvGrpSpPr/>
            <p:nvPr/>
          </p:nvGrpSpPr>
          <p:grpSpPr>
            <a:xfrm>
              <a:off x="1331640" y="1973794"/>
              <a:ext cx="6408712" cy="4407534"/>
              <a:chOff x="1331640" y="1973794"/>
              <a:chExt cx="6408712" cy="4407534"/>
            </a:xfrm>
          </p:grpSpPr>
          <p:sp>
            <p:nvSpPr>
              <p:cNvPr id="19" name="Rectângulo 18"/>
              <p:cNvSpPr/>
              <p:nvPr/>
            </p:nvSpPr>
            <p:spPr>
              <a:xfrm>
                <a:off x="1331640" y="1973794"/>
                <a:ext cx="6408712" cy="440753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pt-PT"/>
              </a:p>
            </p:txBody>
          </p:sp>
          <p:pic>
            <p:nvPicPr>
              <p:cNvPr id="20" name="Picture 2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03648" y="2060848"/>
                <a:ext cx="6185660" cy="4258802"/>
              </a:xfrm>
              <a:prstGeom prst="rect">
                <a:avLst/>
              </a:prstGeom>
              <a:noFill/>
              <a:ln>
                <a:noFill/>
              </a:ln>
              <a:effectLst>
                <a:softEdge rad="31750"/>
              </a:effectLst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7379845" y="5759263"/>
              <a:ext cx="1054580" cy="189549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" descr="VP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496" y="1555502"/>
            <a:ext cx="9036496" cy="5401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610798"/>
            <a:ext cx="8784976" cy="5490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715374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ângulo 8"/>
          <p:cNvSpPr/>
          <p:nvPr/>
        </p:nvSpPr>
        <p:spPr>
          <a:xfrm>
            <a:off x="0" y="1484784"/>
            <a:ext cx="9144000" cy="53732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1028" name="Text Box 12"/>
          <p:cNvSpPr txBox="1">
            <a:spLocks noChangeArrowheads="1"/>
          </p:cNvSpPr>
          <p:nvPr/>
        </p:nvSpPr>
        <p:spPr bwMode="auto">
          <a:xfrm>
            <a:off x="683568" y="6396038"/>
            <a:ext cx="4513263" cy="46196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1200" b="1" dirty="0">
                <a:solidFill>
                  <a:prstClr val="white"/>
                </a:solidFill>
              </a:rPr>
              <a:t>Amplitude = 36%-250%</a:t>
            </a:r>
            <a:br>
              <a:rPr lang="pt-PT" sz="1200" b="1" dirty="0">
                <a:solidFill>
                  <a:prstClr val="white"/>
                </a:solidFill>
              </a:rPr>
            </a:br>
            <a:r>
              <a:rPr lang="pt-PT" sz="1200" b="1" dirty="0">
                <a:solidFill>
                  <a:prstClr val="white"/>
                </a:solidFill>
              </a:rPr>
              <a:t>(Dados: </a:t>
            </a:r>
            <a:r>
              <a:rPr lang="pt-PT" sz="1200" b="1" dirty="0" err="1">
                <a:solidFill>
                  <a:prstClr val="white"/>
                </a:solidFill>
              </a:rPr>
              <a:t>Brody&amp;Harnad</a:t>
            </a:r>
            <a:r>
              <a:rPr lang="pt-PT" sz="1200" b="1" dirty="0">
                <a:solidFill>
                  <a:prstClr val="white"/>
                </a:solidFill>
              </a:rPr>
              <a:t> 2004; </a:t>
            </a:r>
            <a:r>
              <a:rPr lang="pt-PT" sz="1200" b="1" dirty="0" err="1">
                <a:solidFill>
                  <a:prstClr val="white"/>
                </a:solidFill>
              </a:rPr>
              <a:t>Hajjem</a:t>
            </a:r>
            <a:r>
              <a:rPr lang="pt-PT" sz="1200" b="1" dirty="0">
                <a:solidFill>
                  <a:prstClr val="white"/>
                </a:solidFill>
              </a:rPr>
              <a:t> </a:t>
            </a:r>
            <a:r>
              <a:rPr lang="pt-PT" sz="1200" b="1" dirty="0" err="1">
                <a:solidFill>
                  <a:prstClr val="white"/>
                </a:solidFill>
              </a:rPr>
              <a:t>et</a:t>
            </a:r>
            <a:r>
              <a:rPr lang="pt-PT" sz="1200" b="1" dirty="0">
                <a:solidFill>
                  <a:prstClr val="white"/>
                </a:solidFill>
              </a:rPr>
              <a:t> al. 2005)</a:t>
            </a:r>
          </a:p>
        </p:txBody>
      </p:sp>
      <p:sp>
        <p:nvSpPr>
          <p:cNvPr id="358413" name="Text Box 13"/>
          <p:cNvSpPr txBox="1">
            <a:spLocks noChangeArrowheads="1"/>
          </p:cNvSpPr>
          <p:nvPr/>
        </p:nvSpPr>
        <p:spPr bwMode="auto">
          <a:xfrm>
            <a:off x="5796136" y="6400800"/>
            <a:ext cx="2746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pt-PT" sz="1200" b="1" dirty="0">
                <a:solidFill>
                  <a:prstClr val="white"/>
                </a:solidFill>
              </a:rPr>
              <a:t>Adaptação de gráfico cedido por:                Alma </a:t>
            </a:r>
            <a:r>
              <a:rPr lang="pt-PT" sz="1200" b="1" dirty="0" err="1">
                <a:solidFill>
                  <a:prstClr val="white"/>
                </a:solidFill>
              </a:rPr>
              <a:t>Swan</a:t>
            </a:r>
            <a:r>
              <a:rPr lang="pt-PT" sz="1200" b="1" dirty="0">
                <a:solidFill>
                  <a:prstClr val="white"/>
                </a:solidFill>
              </a:rPr>
              <a:t> – </a:t>
            </a:r>
            <a:r>
              <a:rPr lang="pt-PT" sz="1200" b="1" dirty="0" err="1">
                <a:solidFill>
                  <a:prstClr val="white"/>
                </a:solidFill>
              </a:rPr>
              <a:t>Key</a:t>
            </a:r>
            <a:r>
              <a:rPr lang="pt-PT" sz="1200" b="1" dirty="0">
                <a:solidFill>
                  <a:prstClr val="white"/>
                </a:solidFill>
              </a:rPr>
              <a:t> Perspectives </a:t>
            </a:r>
            <a:r>
              <a:rPr lang="pt-PT" sz="1200" b="1" dirty="0" err="1">
                <a:solidFill>
                  <a:prstClr val="white"/>
                </a:solidFill>
              </a:rPr>
              <a:t>Ltd</a:t>
            </a:r>
            <a:endParaRPr lang="pt-PT" sz="1200" b="1" dirty="0">
              <a:solidFill>
                <a:prstClr val="white"/>
              </a:solidFill>
            </a:endParaRP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85055"/>
            <a:ext cx="8229600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Objecto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670277310"/>
              </p:ext>
            </p:extLst>
          </p:nvPr>
        </p:nvGraphicFramePr>
        <p:xfrm>
          <a:off x="755650" y="1687290"/>
          <a:ext cx="7810500" cy="4686300"/>
        </p:xfrm>
        <a:graphic>
          <a:graphicData uri="http://schemas.openxmlformats.org/presentationml/2006/ole">
            <p:oleObj spid="_x0000_s61443" r:id="rId4" imgW="7809653" imgH="4688230" progId="Excel.Sheet.8">
              <p:embed/>
            </p:oleObj>
          </a:graphicData>
        </a:graphic>
      </p:graphicFrame>
      <p:sp>
        <p:nvSpPr>
          <p:cNvPr id="2" name="CaixaDeTexto 1"/>
          <p:cNvSpPr txBox="1"/>
          <p:nvPr/>
        </p:nvSpPr>
        <p:spPr>
          <a:xfrm>
            <a:off x="2632364" y="1759527"/>
            <a:ext cx="425334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b="1" dirty="0">
                <a:solidFill>
                  <a:prstClr val="black"/>
                </a:solidFill>
              </a:rPr>
              <a:t>% aumento citações com Acesso Aberto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0" y="1484784"/>
            <a:ext cx="9144000" cy="53732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grpSp>
        <p:nvGrpSpPr>
          <p:cNvPr id="4" name="Grupo 15"/>
          <p:cNvGrpSpPr/>
          <p:nvPr/>
        </p:nvGrpSpPr>
        <p:grpSpPr>
          <a:xfrm>
            <a:off x="0" y="1584649"/>
            <a:ext cx="9144000" cy="5373216"/>
            <a:chOff x="0" y="1484784"/>
            <a:chExt cx="9144000" cy="5373216"/>
          </a:xfrm>
        </p:grpSpPr>
        <p:sp>
          <p:nvSpPr>
            <p:cNvPr id="17" name="Rectângulo 16"/>
            <p:cNvSpPr/>
            <p:nvPr/>
          </p:nvSpPr>
          <p:spPr>
            <a:xfrm>
              <a:off x="0" y="1484784"/>
              <a:ext cx="9144000" cy="537321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>
                <a:solidFill>
                  <a:prstClr val="white"/>
                </a:solidFill>
              </a:endParaRPr>
            </a:p>
          </p:txBody>
        </p:sp>
        <p:pic>
          <p:nvPicPr>
            <p:cNvPr id="18" name="Picture 2" descr="C:\Users\UTILIZ~1\AppData\Local\Temp\journal.pone.0013636.g005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>
            <a:xfrm>
              <a:off x="1620143" y="1628800"/>
              <a:ext cx="5688161" cy="4559382"/>
            </a:xfrm>
            <a:prstGeom prst="rect">
              <a:avLst/>
            </a:prstGeom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9" name="Rectângulo 18"/>
            <p:cNvSpPr>
              <a:spLocks noChangeArrowheads="1"/>
            </p:cNvSpPr>
            <p:nvPr/>
          </p:nvSpPr>
          <p:spPr bwMode="auto">
            <a:xfrm>
              <a:off x="251520" y="6237312"/>
              <a:ext cx="8745537" cy="522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pt-PT" sz="1400" dirty="0" err="1">
                  <a:solidFill>
                    <a:prstClr val="white"/>
                  </a:solidFill>
                  <a:cs typeface="Calibri" pitchFamily="34" charset="0"/>
                </a:rPr>
                <a:t>Gargouri</a:t>
              </a:r>
              <a:r>
                <a:rPr lang="pt-PT" sz="1400" dirty="0">
                  <a:solidFill>
                    <a:prstClr val="white"/>
                  </a:solidFill>
                  <a:cs typeface="Calibri" pitchFamily="34" charset="0"/>
                </a:rPr>
                <a:t> Y, </a:t>
              </a:r>
              <a:r>
                <a:rPr lang="pt-PT" sz="1400" dirty="0" err="1">
                  <a:solidFill>
                    <a:prstClr val="white"/>
                  </a:solidFill>
                  <a:cs typeface="Calibri" pitchFamily="34" charset="0"/>
                </a:rPr>
                <a:t>Hajjem</a:t>
              </a:r>
              <a:r>
                <a:rPr lang="pt-PT" sz="1400" dirty="0">
                  <a:solidFill>
                    <a:prstClr val="white"/>
                  </a:solidFill>
                  <a:cs typeface="Calibri" pitchFamily="34" charset="0"/>
                </a:rPr>
                <a:t> C, </a:t>
              </a:r>
              <a:r>
                <a:rPr lang="pt-PT" sz="1400" dirty="0" err="1">
                  <a:solidFill>
                    <a:prstClr val="white"/>
                  </a:solidFill>
                  <a:cs typeface="Calibri" pitchFamily="34" charset="0"/>
                </a:rPr>
                <a:t>Larivière</a:t>
              </a:r>
              <a:r>
                <a:rPr lang="pt-PT" sz="1400" dirty="0">
                  <a:solidFill>
                    <a:prstClr val="white"/>
                  </a:solidFill>
                  <a:cs typeface="Calibri" pitchFamily="34" charset="0"/>
                </a:rPr>
                <a:t> V, </a:t>
              </a:r>
              <a:r>
                <a:rPr lang="pt-PT" sz="1400" dirty="0" err="1">
                  <a:solidFill>
                    <a:prstClr val="white"/>
                  </a:solidFill>
                  <a:cs typeface="Calibri" pitchFamily="34" charset="0"/>
                </a:rPr>
                <a:t>Gingras</a:t>
              </a:r>
              <a:r>
                <a:rPr lang="pt-PT" sz="1400" dirty="0">
                  <a:solidFill>
                    <a:prstClr val="white"/>
                  </a:solidFill>
                  <a:cs typeface="Calibri" pitchFamily="34" charset="0"/>
                </a:rPr>
                <a:t> Y, Carr L, </a:t>
              </a:r>
              <a:r>
                <a:rPr lang="pt-PT" sz="1400" dirty="0" err="1">
                  <a:solidFill>
                    <a:prstClr val="white"/>
                  </a:solidFill>
                  <a:cs typeface="Calibri" pitchFamily="34" charset="0"/>
                </a:rPr>
                <a:t>et</a:t>
              </a:r>
              <a:r>
                <a:rPr lang="pt-PT" sz="1400" dirty="0">
                  <a:solidFill>
                    <a:prstClr val="white"/>
                  </a:solidFill>
                  <a:cs typeface="Calibri" pitchFamily="34" charset="0"/>
                </a:rPr>
                <a:t> al. 2010 </a:t>
              </a:r>
              <a:r>
                <a:rPr lang="pt-PT" sz="1400" b="1" dirty="0">
                  <a:solidFill>
                    <a:prstClr val="white"/>
                  </a:solidFill>
                  <a:cs typeface="Calibri" pitchFamily="34" charset="0"/>
                </a:rPr>
                <a:t>Self-</a:t>
              </a:r>
              <a:r>
                <a:rPr lang="pt-PT" sz="1400" b="1" dirty="0" err="1">
                  <a:solidFill>
                    <a:prstClr val="white"/>
                  </a:solidFill>
                  <a:cs typeface="Calibri" pitchFamily="34" charset="0"/>
                </a:rPr>
                <a:t>Selected</a:t>
              </a:r>
              <a:r>
                <a:rPr lang="pt-PT" sz="1400" b="1" dirty="0">
                  <a:solidFill>
                    <a:prstClr val="white"/>
                  </a:solidFill>
                  <a:cs typeface="Calibri" pitchFamily="34" charset="0"/>
                </a:rPr>
                <a:t> </a:t>
              </a:r>
              <a:r>
                <a:rPr lang="pt-PT" sz="1400" b="1" dirty="0" err="1">
                  <a:solidFill>
                    <a:prstClr val="white"/>
                  </a:solidFill>
                  <a:cs typeface="Calibri" pitchFamily="34" charset="0"/>
                </a:rPr>
                <a:t>or</a:t>
              </a:r>
              <a:r>
                <a:rPr lang="pt-PT" sz="1400" b="1" dirty="0">
                  <a:solidFill>
                    <a:prstClr val="white"/>
                  </a:solidFill>
                  <a:cs typeface="Calibri" pitchFamily="34" charset="0"/>
                </a:rPr>
                <a:t> </a:t>
              </a:r>
              <a:r>
                <a:rPr lang="pt-PT" sz="1400" b="1" dirty="0" err="1">
                  <a:solidFill>
                    <a:prstClr val="white"/>
                  </a:solidFill>
                  <a:cs typeface="Calibri" pitchFamily="34" charset="0"/>
                </a:rPr>
                <a:t>Mandated</a:t>
              </a:r>
              <a:r>
                <a:rPr lang="pt-PT" sz="1400" b="1" dirty="0">
                  <a:solidFill>
                    <a:prstClr val="white"/>
                  </a:solidFill>
                  <a:cs typeface="Calibri" pitchFamily="34" charset="0"/>
                </a:rPr>
                <a:t>, Open Access </a:t>
              </a:r>
              <a:r>
                <a:rPr lang="pt-PT" sz="1400" b="1" dirty="0" err="1">
                  <a:solidFill>
                    <a:prstClr val="white"/>
                  </a:solidFill>
                  <a:cs typeface="Calibri" pitchFamily="34" charset="0"/>
                </a:rPr>
                <a:t>Increases</a:t>
              </a:r>
              <a:r>
                <a:rPr lang="pt-PT" sz="1400" b="1" dirty="0">
                  <a:solidFill>
                    <a:prstClr val="white"/>
                  </a:solidFill>
                  <a:cs typeface="Calibri" pitchFamily="34" charset="0"/>
                </a:rPr>
                <a:t> </a:t>
              </a:r>
              <a:r>
                <a:rPr lang="pt-PT" sz="1400" b="1" dirty="0" err="1">
                  <a:solidFill>
                    <a:prstClr val="white"/>
                  </a:solidFill>
                  <a:cs typeface="Calibri" pitchFamily="34" charset="0"/>
                </a:rPr>
                <a:t>Citation</a:t>
              </a:r>
              <a:r>
                <a:rPr lang="pt-PT" sz="1400" b="1" dirty="0">
                  <a:solidFill>
                    <a:prstClr val="white"/>
                  </a:solidFill>
                  <a:cs typeface="Calibri" pitchFamily="34" charset="0"/>
                </a:rPr>
                <a:t> </a:t>
              </a:r>
              <a:r>
                <a:rPr lang="pt-PT" sz="1400" b="1" dirty="0" err="1">
                  <a:solidFill>
                    <a:prstClr val="white"/>
                  </a:solidFill>
                  <a:cs typeface="Calibri" pitchFamily="34" charset="0"/>
                </a:rPr>
                <a:t>Impact</a:t>
              </a:r>
              <a:r>
                <a:rPr lang="pt-PT" sz="1400" b="1" dirty="0">
                  <a:solidFill>
                    <a:prstClr val="white"/>
                  </a:solidFill>
                  <a:cs typeface="Calibri" pitchFamily="34" charset="0"/>
                </a:rPr>
                <a:t> for </a:t>
              </a:r>
              <a:r>
                <a:rPr lang="pt-PT" sz="1400" b="1" dirty="0" err="1">
                  <a:solidFill>
                    <a:prstClr val="white"/>
                  </a:solidFill>
                  <a:cs typeface="Calibri" pitchFamily="34" charset="0"/>
                </a:rPr>
                <a:t>Higher</a:t>
              </a:r>
              <a:r>
                <a:rPr lang="pt-PT" sz="1400" b="1" dirty="0">
                  <a:solidFill>
                    <a:prstClr val="white"/>
                  </a:solidFill>
                  <a:cs typeface="Calibri" pitchFamily="34" charset="0"/>
                </a:rPr>
                <a:t> </a:t>
              </a:r>
              <a:r>
                <a:rPr lang="pt-PT" sz="1400" b="1" dirty="0" err="1">
                  <a:solidFill>
                    <a:prstClr val="white"/>
                  </a:solidFill>
                  <a:cs typeface="Calibri" pitchFamily="34" charset="0"/>
                </a:rPr>
                <a:t>Quality</a:t>
              </a:r>
              <a:r>
                <a:rPr lang="pt-PT" sz="1400" b="1" dirty="0">
                  <a:solidFill>
                    <a:prstClr val="white"/>
                  </a:solidFill>
                  <a:cs typeface="Calibri" pitchFamily="34" charset="0"/>
                </a:rPr>
                <a:t> Research</a:t>
              </a:r>
              <a:r>
                <a:rPr lang="pt-PT" sz="1400" dirty="0">
                  <a:solidFill>
                    <a:prstClr val="white"/>
                  </a:solidFill>
                  <a:cs typeface="Calibri" pitchFamily="34" charset="0"/>
                </a:rPr>
                <a:t>. </a:t>
              </a:r>
              <a:r>
                <a:rPr lang="pt-PT" sz="1400" dirty="0" err="1">
                  <a:solidFill>
                    <a:prstClr val="white"/>
                  </a:solidFill>
                  <a:cs typeface="Calibri" pitchFamily="34" charset="0"/>
                </a:rPr>
                <a:t>PLoS</a:t>
              </a:r>
              <a:r>
                <a:rPr lang="pt-PT" sz="1400" dirty="0">
                  <a:solidFill>
                    <a:prstClr val="white"/>
                  </a:solidFill>
                  <a:cs typeface="Calibri" pitchFamily="34" charset="0"/>
                </a:rPr>
                <a:t> ONE 5(10): e13636. doi:10.1371/journal.pone.0013636 </a:t>
              </a:r>
            </a:p>
          </p:txBody>
        </p:sp>
        <p:pic>
          <p:nvPicPr>
            <p:cNvPr id="20" name="Picture 5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16200000">
              <a:off x="6974271" y="5589708"/>
              <a:ext cx="1054580" cy="189549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218850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ângulo 5"/>
          <p:cNvSpPr/>
          <p:nvPr/>
        </p:nvSpPr>
        <p:spPr>
          <a:xfrm>
            <a:off x="0" y="1496291"/>
            <a:ext cx="9144000" cy="53617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Inovação e competitividade </a:t>
            </a:r>
            <a:endParaRPr lang="pt-PT" dirty="0"/>
          </a:p>
        </p:txBody>
      </p:sp>
      <p:sp>
        <p:nvSpPr>
          <p:cNvPr id="4" name="Marcador de Posição de Conteúdo 1"/>
          <p:cNvSpPr>
            <a:spLocks noGrp="1"/>
          </p:cNvSpPr>
          <p:nvPr>
            <p:ph idx="1"/>
          </p:nvPr>
        </p:nvSpPr>
        <p:spPr>
          <a:xfrm>
            <a:off x="395536" y="1628800"/>
            <a:ext cx="8496944" cy="4608512"/>
          </a:xfrm>
        </p:spPr>
        <p:txBody>
          <a:bodyPr>
            <a:normAutofit fontScale="92500" lnSpcReduction="10000"/>
          </a:bodyPr>
          <a:lstStyle/>
          <a:p>
            <a:pPr marL="106363" indent="0">
              <a:buNone/>
            </a:pPr>
            <a:r>
              <a:rPr lang="pt-PT" sz="2800" b="1" dirty="0" smtClean="0">
                <a:solidFill>
                  <a:schemeClr val="bg1"/>
                </a:solidFill>
                <a:latin typeface="Calibri" pitchFamily="34" charset="0"/>
              </a:rPr>
              <a:t>Problemas de acesso para as empresas</a:t>
            </a:r>
          </a:p>
          <a:p>
            <a:pPr marL="538163" indent="-431800"/>
            <a:endParaRPr lang="en-GB" sz="10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538163" indent="-431800">
              <a:lnSpc>
                <a:spcPct val="150000"/>
              </a:lnSpc>
              <a:buClr>
                <a:schemeClr val="bg1"/>
              </a:buClr>
            </a:pP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Acedem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a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todos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os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resultados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de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investigação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de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que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necessitam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: 2% *</a:t>
            </a:r>
          </a:p>
          <a:p>
            <a:pPr marL="538163" indent="-431800">
              <a:lnSpc>
                <a:spcPct val="150000"/>
              </a:lnSpc>
              <a:buClr>
                <a:schemeClr val="bg1"/>
              </a:buClr>
            </a:pP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Têm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dificuldades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de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acesso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: 73% *</a:t>
            </a:r>
          </a:p>
          <a:p>
            <a:pPr marL="538163" indent="-431800">
              <a:lnSpc>
                <a:spcPct val="150000"/>
              </a:lnSpc>
              <a:buClr>
                <a:schemeClr val="bg1"/>
              </a:buClr>
            </a:pP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Têm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dificuldades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de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acesso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(PMEs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baseadas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em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I&amp;D –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Dinamarca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): 79% **</a:t>
            </a:r>
          </a:p>
          <a:p>
            <a:pPr marL="538163" indent="-431800">
              <a:lnSpc>
                <a:spcPct val="150000"/>
              </a:lnSpc>
              <a:buClr>
                <a:schemeClr val="bg1"/>
              </a:buClr>
            </a:pP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Dificuldades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no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acesso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a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artigos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custa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73M€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por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ano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às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empresas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GB" sz="2800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dinamarquesas</a:t>
            </a:r>
            <a:r>
              <a:rPr lang="en-GB" sz="28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**</a:t>
            </a:r>
            <a:endParaRPr lang="pt-PT" sz="2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538163" indent="-431800"/>
            <a:endParaRPr lang="en-US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63538" indent="-363538">
              <a:buClr>
                <a:schemeClr val="accent2"/>
              </a:buClr>
            </a:pPr>
            <a:endParaRPr lang="pt-PT" sz="40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Box 3"/>
          <p:cNvSpPr txBox="1"/>
          <p:nvPr/>
        </p:nvSpPr>
        <p:spPr>
          <a:xfrm>
            <a:off x="3347864" y="6063043"/>
            <a:ext cx="5508685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dirty="0" smtClean="0">
                <a:solidFill>
                  <a:schemeClr val="bg1"/>
                </a:solidFill>
              </a:rPr>
              <a:t>* Ware, 2009</a:t>
            </a:r>
          </a:p>
          <a:p>
            <a:pPr algn="r"/>
            <a:r>
              <a:rPr lang="en-GB" sz="1600" dirty="0" smtClean="0">
                <a:solidFill>
                  <a:schemeClr val="bg1"/>
                </a:solidFill>
              </a:rPr>
              <a:t>** Houghton, Swan &amp; Brown, 2010</a:t>
            </a:r>
            <a:endParaRPr lang="en-GB" sz="1600" dirty="0">
              <a:solidFill>
                <a:schemeClr val="bg1"/>
              </a:solidFill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2787"/>
          <a:stretch/>
        </p:blipFill>
        <p:spPr>
          <a:xfrm>
            <a:off x="0" y="1496290"/>
            <a:ext cx="9144000" cy="5361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3982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ângulo 5"/>
          <p:cNvSpPr/>
          <p:nvPr/>
        </p:nvSpPr>
        <p:spPr>
          <a:xfrm>
            <a:off x="0" y="1496291"/>
            <a:ext cx="9144000" cy="53617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Maximizar o valor social</a:t>
            </a:r>
            <a:endParaRPr lang="pt-PT" dirty="0"/>
          </a:p>
        </p:txBody>
      </p:sp>
      <p:pic>
        <p:nvPicPr>
          <p:cNvPr id="7" name="Picture 9" descr="j0289340"/>
          <p:cNvPicPr>
            <a:picLocks noChangeAspect="1" noChangeArrowheads="1"/>
          </p:cNvPicPr>
          <p:nvPr/>
        </p:nvPicPr>
        <p:blipFill rotWithShape="1">
          <a:blip r:embed="rId2" cstate="print"/>
          <a:srcRect b="827"/>
          <a:stretch/>
        </p:blipFill>
        <p:spPr bwMode="auto">
          <a:xfrm>
            <a:off x="13855" y="1413160"/>
            <a:ext cx="3560619" cy="5430981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8" name="Marcador de Posição de Conteúdo 1"/>
          <p:cNvSpPr>
            <a:spLocks noGrp="1"/>
          </p:cNvSpPr>
          <p:nvPr>
            <p:ph idx="1"/>
          </p:nvPr>
        </p:nvSpPr>
        <p:spPr>
          <a:xfrm>
            <a:off x="3695648" y="2147472"/>
            <a:ext cx="5614602" cy="5098473"/>
          </a:xfrm>
        </p:spPr>
        <p:txBody>
          <a:bodyPr>
            <a:normAutofit/>
          </a:bodyPr>
          <a:lstStyle/>
          <a:p>
            <a:pPr marL="363538" indent="-363538"/>
            <a:r>
              <a:rPr lang="pt-PT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Investigadores independentes</a:t>
            </a:r>
          </a:p>
          <a:p>
            <a:pPr marL="363538" indent="-363538"/>
            <a:endParaRPr lang="pt-PT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63538" indent="-363538"/>
            <a:r>
              <a:rPr lang="pt-PT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Doentes e suas famílias</a:t>
            </a:r>
          </a:p>
          <a:p>
            <a:pPr marL="363538" indent="-363538"/>
            <a:endParaRPr lang="pt-PT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63538" indent="-363538"/>
            <a:r>
              <a:rPr lang="pt-PT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Professores e estudantes</a:t>
            </a:r>
          </a:p>
          <a:p>
            <a:pPr marL="363538" indent="-363538"/>
            <a:endParaRPr lang="pt-PT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63538" indent="-363538"/>
            <a:r>
              <a:rPr lang="pt-PT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Investigadores amadores/”Ciência cidadã”</a:t>
            </a:r>
          </a:p>
          <a:p>
            <a:pPr marL="363538" indent="-363538">
              <a:buClr>
                <a:schemeClr val="accent2"/>
              </a:buClr>
            </a:pPr>
            <a:endParaRPr lang="pt-PT" sz="2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63538" indent="-363538">
              <a:buClr>
                <a:schemeClr val="accent2"/>
              </a:buClr>
            </a:pPr>
            <a:endParaRPr lang="pt-PT" sz="2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63538" indent="-363538">
              <a:buClr>
                <a:schemeClr val="accent2"/>
              </a:buClr>
            </a:pPr>
            <a:endParaRPr lang="pt-PT" sz="2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4" name="Grupo 11"/>
          <p:cNvGrpSpPr/>
          <p:nvPr/>
        </p:nvGrpSpPr>
        <p:grpSpPr>
          <a:xfrm>
            <a:off x="13855" y="1496291"/>
            <a:ext cx="9130145" cy="5347850"/>
            <a:chOff x="13855" y="1496291"/>
            <a:chExt cx="9130145" cy="5347850"/>
          </a:xfrm>
          <a:solidFill>
            <a:schemeClr val="tx1"/>
          </a:solidFill>
        </p:grpSpPr>
        <p:sp>
          <p:nvSpPr>
            <p:cNvPr id="3" name="Rectângulo 2"/>
            <p:cNvSpPr/>
            <p:nvPr/>
          </p:nvSpPr>
          <p:spPr>
            <a:xfrm>
              <a:off x="13855" y="1496291"/>
              <a:ext cx="9130145" cy="534785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pic>
          <p:nvPicPr>
            <p:cNvPr id="9" name="Marcador de Posição de Conteúdo 3" descr="Diseas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92353" y="1620986"/>
              <a:ext cx="6313828" cy="504291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pic>
        <p:nvPicPr>
          <p:cNvPr id="10" name="Picture 3" descr="Foldit front page.tif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846"/>
          <a:stretch>
            <a:fillRect/>
          </a:stretch>
        </p:blipFill>
        <p:spPr>
          <a:xfrm>
            <a:off x="1553584" y="1725564"/>
            <a:ext cx="5787808" cy="4993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3"/>
          <p:cNvPicPr>
            <a:picLocks noChangeAspect="1"/>
          </p:cNvPicPr>
          <p:nvPr/>
        </p:nvPicPr>
        <p:blipFill>
          <a:blip r:embed="rId5" cstate="print"/>
          <a:srcRect t="1176"/>
          <a:stretch>
            <a:fillRect/>
          </a:stretch>
        </p:blipFill>
        <p:spPr>
          <a:xfrm>
            <a:off x="1100219" y="1662551"/>
            <a:ext cx="6674444" cy="4949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5" y="1858887"/>
            <a:ext cx="8839200" cy="36505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89281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ângulo 9"/>
          <p:cNvSpPr/>
          <p:nvPr/>
        </p:nvSpPr>
        <p:spPr>
          <a:xfrm>
            <a:off x="0" y="1484784"/>
            <a:ext cx="9144000" cy="53732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229600" cy="3888432"/>
          </a:xfrm>
        </p:spPr>
        <p:txBody>
          <a:bodyPr>
            <a:normAutofit/>
          </a:bodyPr>
          <a:lstStyle/>
          <a:p>
            <a:r>
              <a:rPr lang="pt-PT" sz="4800" dirty="0" smtClean="0">
                <a:solidFill>
                  <a:schemeClr val="bg1"/>
                </a:solidFill>
              </a:rPr>
              <a:t>Reconhecimento</a:t>
            </a:r>
            <a:r>
              <a:rPr lang="pt-PT" sz="4800" dirty="0" smtClean="0"/>
              <a:t/>
            </a:r>
            <a:br>
              <a:rPr lang="pt-PT" sz="4800" dirty="0" smtClean="0"/>
            </a:br>
            <a:r>
              <a:rPr lang="pt-PT" sz="4800" dirty="0" smtClean="0"/>
              <a:t/>
            </a:r>
            <a:br>
              <a:rPr lang="pt-PT" sz="4800" dirty="0" smtClean="0"/>
            </a:br>
            <a:r>
              <a:rPr lang="pt-PT" sz="4800" dirty="0" smtClean="0">
                <a:solidFill>
                  <a:schemeClr val="bg1"/>
                </a:solidFill>
              </a:rPr>
              <a:t>Aceitação</a:t>
            </a:r>
            <a:r>
              <a:rPr lang="pt-PT" dirty="0" smtClean="0"/>
              <a:t/>
            </a:r>
            <a:br>
              <a:rPr lang="pt-PT" dirty="0" smtClean="0"/>
            </a:br>
            <a:endParaRPr lang="pt-PT" dirty="0"/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>
            <a:off x="457200" y="155448"/>
            <a:ext cx="8229600" cy="1252728"/>
          </a:xfrm>
          <a:prstGeom prst="rect">
            <a:avLst/>
          </a:prstGeom>
        </p:spPr>
        <p:txBody>
          <a:bodyPr vert="horz" lIns="91440" rIns="45720" rtlCol="0" anchor="ctr">
            <a:normAutofit fontScale="97500"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1750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Acesso Aberto</a:t>
            </a:r>
            <a:endParaRPr kumimoji="0" lang="pt-PT" sz="5400" b="1" i="0" u="none" strike="noStrike" kern="1200" cap="none" spc="0" normalizeH="0" baseline="0" noProof="0" dirty="0">
              <a:ln>
                <a:noFill/>
              </a:ln>
              <a:solidFill>
                <a:srgbClr val="F1750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761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ângulo 9"/>
          <p:cNvSpPr/>
          <p:nvPr/>
        </p:nvSpPr>
        <p:spPr>
          <a:xfrm>
            <a:off x="0" y="1484784"/>
            <a:ext cx="9144000" cy="53732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dirty="0" smtClean="0"/>
              <a:t>A opinião dos investigadores</a:t>
            </a:r>
            <a:endParaRPr lang="pt-PT" dirty="0"/>
          </a:p>
        </p:txBody>
      </p:sp>
      <p:grpSp>
        <p:nvGrpSpPr>
          <p:cNvPr id="4" name="Grupo 3"/>
          <p:cNvGrpSpPr/>
          <p:nvPr/>
        </p:nvGrpSpPr>
        <p:grpSpPr>
          <a:xfrm>
            <a:off x="138545" y="1612257"/>
            <a:ext cx="8894618" cy="5090559"/>
            <a:chOff x="138545" y="1612257"/>
            <a:chExt cx="8894618" cy="5090559"/>
          </a:xfrm>
        </p:grpSpPr>
        <p:sp>
          <p:nvSpPr>
            <p:cNvPr id="3" name="Rectângulo 2"/>
            <p:cNvSpPr/>
            <p:nvPr/>
          </p:nvSpPr>
          <p:spPr>
            <a:xfrm>
              <a:off x="138545" y="1612257"/>
              <a:ext cx="8894618" cy="50905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5520" y="1681533"/>
              <a:ext cx="8279825" cy="49547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5" name="Grupo 12"/>
          <p:cNvGrpSpPr/>
          <p:nvPr/>
        </p:nvGrpSpPr>
        <p:grpSpPr>
          <a:xfrm>
            <a:off x="138546" y="1565565"/>
            <a:ext cx="8853054" cy="5195454"/>
            <a:chOff x="138546" y="1565565"/>
            <a:chExt cx="8853054" cy="5195454"/>
          </a:xfrm>
        </p:grpSpPr>
        <p:sp>
          <p:nvSpPr>
            <p:cNvPr id="14" name="Rectângulo 13"/>
            <p:cNvSpPr/>
            <p:nvPr/>
          </p:nvSpPr>
          <p:spPr>
            <a:xfrm>
              <a:off x="138546" y="1565565"/>
              <a:ext cx="8853054" cy="51954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/>
            </a:p>
          </p:txBody>
        </p:sp>
        <p:pic>
          <p:nvPicPr>
            <p:cNvPr id="15" name="Picture 14"/>
            <p:cNvPicPr>
              <a:picLocks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25660" y="1667677"/>
              <a:ext cx="7064123" cy="49593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xmlns="" val="4287616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0" y="1485414"/>
            <a:ext cx="9144000" cy="53999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PT" dirty="0" smtClean="0"/>
              <a:t>As políticas das instituições e financiadores</a:t>
            </a:r>
            <a:endParaRPr lang="pt-PT" dirty="0"/>
          </a:p>
        </p:txBody>
      </p:sp>
      <p:pic>
        <p:nvPicPr>
          <p:cNvPr id="4" name="Marcador de Posição de Conteúdo 3" descr="Mandatory List WEB.jpg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800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2511"/>
          <a:stretch/>
        </p:blipFill>
        <p:spPr>
          <a:xfrm>
            <a:off x="838706" y="1551707"/>
            <a:ext cx="7632848" cy="5264402"/>
          </a:xfrm>
          <a:prstGeom prst="rect">
            <a:avLst/>
          </a:prstGeom>
        </p:spPr>
      </p:pic>
      <p:pic>
        <p:nvPicPr>
          <p:cNvPr id="5" name="Picture 18" descr="MPj03096040000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1485414"/>
            <a:ext cx="9144001" cy="5399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61872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0" y="1458030"/>
            <a:ext cx="9144000" cy="539997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dirty="0" smtClean="0"/>
              <a:t>As declarações políticas</a:t>
            </a:r>
            <a:endParaRPr lang="pt-PT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/>
          </a:blip>
          <a:srcRect l="30160" t="30053" r="30265" b="22340"/>
          <a:stretch/>
        </p:blipFill>
        <p:spPr bwMode="auto">
          <a:xfrm>
            <a:off x="4788024" y="3202814"/>
            <a:ext cx="4104456" cy="2962490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7" name="Marcador de Posição de Conteúdo 1"/>
          <p:cNvSpPr>
            <a:spLocks noGrp="1"/>
          </p:cNvSpPr>
          <p:nvPr>
            <p:ph idx="4294967295"/>
          </p:nvPr>
        </p:nvSpPr>
        <p:spPr>
          <a:xfrm>
            <a:off x="179512" y="1700808"/>
            <a:ext cx="7344816" cy="1584176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b="1" i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“</a:t>
            </a:r>
            <a:r>
              <a:rPr lang="en-US" sz="5100" b="1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The question is no longer „if‟ we should have open access. The question is about „how‟ we should develop it further and promote it.”</a:t>
            </a:r>
            <a:endParaRPr lang="en-US" sz="2400" b="1" i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pt-PT" sz="2400" b="1" dirty="0">
              <a:solidFill>
                <a:srgbClr val="800000"/>
              </a:solidFill>
            </a:endParaRPr>
          </a:p>
        </p:txBody>
      </p:sp>
      <p:sp>
        <p:nvSpPr>
          <p:cNvPr id="8" name="CaixaDeTexto 6"/>
          <p:cNvSpPr txBox="1">
            <a:spLocks noChangeArrowheads="1"/>
          </p:cNvSpPr>
          <p:nvPr/>
        </p:nvSpPr>
        <p:spPr bwMode="auto">
          <a:xfrm>
            <a:off x="4644008" y="6146140"/>
            <a:ext cx="421223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sz="14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Neelie Kroes </a:t>
            </a:r>
          </a:p>
          <a:p>
            <a:r>
              <a:rPr lang="en-US" sz="140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Comissária  Europeia para a Agenda Digital, 2011</a:t>
            </a:r>
            <a:endParaRPr lang="pt-PT" sz="14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187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ângulo 4"/>
          <p:cNvSpPr/>
          <p:nvPr/>
        </p:nvSpPr>
        <p:spPr>
          <a:xfrm>
            <a:off x="0" y="1496290"/>
            <a:ext cx="9144000" cy="536171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4" name="Pictur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315" y="2715490"/>
            <a:ext cx="7848600" cy="38100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91483"/>
            <a:ext cx="8763000" cy="1905000"/>
          </a:xfrm>
        </p:spPr>
        <p:txBody>
          <a:bodyPr>
            <a:normAutofit/>
          </a:bodyPr>
          <a:lstStyle/>
          <a:p>
            <a:pPr algn="ctr"/>
            <a:r>
              <a:rPr lang="en-US" sz="2000" b="1" dirty="0" smtClean="0">
                <a:solidFill>
                  <a:srgbClr val="FFCC00"/>
                </a:solidFill>
              </a:rPr>
              <a:t>% Gold </a:t>
            </a:r>
            <a:r>
              <a:rPr lang="en-US" sz="2000" b="1" dirty="0" smtClean="0">
                <a:solidFill>
                  <a:schemeClr val="bg1"/>
                </a:solidFill>
              </a:rPr>
              <a:t>and </a:t>
            </a:r>
            <a:r>
              <a:rPr lang="en-US" sz="2000" b="1" dirty="0" smtClean="0">
                <a:solidFill>
                  <a:srgbClr val="00CC00"/>
                </a:solidFill>
              </a:rPr>
              <a:t>% Green </a:t>
            </a:r>
            <a:br>
              <a:rPr lang="en-US" sz="2000" b="1" dirty="0" smtClean="0">
                <a:solidFill>
                  <a:srgbClr val="00CC00"/>
                </a:solidFill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for 2005-2010 </a:t>
            </a:r>
            <a:br>
              <a:rPr lang="en-US" sz="2000" b="1" dirty="0" smtClean="0">
                <a:solidFill>
                  <a:schemeClr val="bg1"/>
                </a:solidFill>
              </a:rPr>
            </a:br>
            <a:r>
              <a:rPr lang="en-US" sz="2000" b="1" dirty="0" smtClean="0">
                <a:solidFill>
                  <a:schemeClr val="bg1"/>
                </a:solidFill>
              </a:rPr>
              <a:t>(tested 2011)</a:t>
            </a:r>
            <a:endParaRPr lang="en-CA" sz="20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89401" y="2095521"/>
            <a:ext cx="2754599" cy="619970"/>
          </a:xfrm>
        </p:spPr>
        <p:txBody>
          <a:bodyPr>
            <a:normAutofit/>
          </a:bodyPr>
          <a:lstStyle/>
          <a:p>
            <a:r>
              <a:rPr lang="en-CA" sz="1400" b="1" dirty="0" smtClean="0">
                <a:solidFill>
                  <a:srgbClr val="FFCC00"/>
                </a:solidFill>
              </a:rPr>
              <a:t>Gold OA journals: 4%</a:t>
            </a:r>
          </a:p>
          <a:p>
            <a:r>
              <a:rPr lang="en-CA" sz="1400" b="1" dirty="0" smtClean="0">
                <a:solidFill>
                  <a:srgbClr val="FFCC00"/>
                </a:solidFill>
              </a:rPr>
              <a:t>Gold OA articles: 2% </a:t>
            </a:r>
            <a:endParaRPr lang="en-CA" sz="1400" b="1" dirty="0">
              <a:solidFill>
                <a:srgbClr val="FFCC00"/>
              </a:solidFill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457200" y="155448"/>
            <a:ext cx="8229600" cy="1252728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500" b="1" kern="1200">
                <a:solidFill>
                  <a:srgbClr val="F1750F"/>
                </a:soli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pt-PT" dirty="0" smtClean="0"/>
              <a:t>Mas faltam ainda 75%...</a:t>
            </a:r>
            <a:endParaRPr lang="pt-PT" dirty="0"/>
          </a:p>
        </p:txBody>
      </p:sp>
      <p:sp>
        <p:nvSpPr>
          <p:cNvPr id="7" name="CaixaDeTexto 6"/>
          <p:cNvSpPr txBox="1"/>
          <p:nvPr/>
        </p:nvSpPr>
        <p:spPr>
          <a:xfrm>
            <a:off x="3613992" y="6539345"/>
            <a:ext cx="496890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dirty="0" err="1" smtClean="0">
                <a:solidFill>
                  <a:schemeClr val="bg1"/>
                </a:solidFill>
              </a:rPr>
              <a:t>Fonte</a:t>
            </a:r>
            <a:r>
              <a:rPr lang="en-US" sz="1050" dirty="0" smtClean="0">
                <a:solidFill>
                  <a:schemeClr val="bg1"/>
                </a:solidFill>
              </a:rPr>
              <a:t>: </a:t>
            </a:r>
            <a:r>
              <a:rPr lang="en-US" sz="1050" dirty="0" err="1" smtClean="0">
                <a:solidFill>
                  <a:schemeClr val="bg1"/>
                </a:solidFill>
              </a:rPr>
              <a:t>Harnad</a:t>
            </a:r>
            <a:r>
              <a:rPr lang="en-US" sz="1050" dirty="0" smtClean="0">
                <a:solidFill>
                  <a:schemeClr val="bg1"/>
                </a:solidFill>
              </a:rPr>
              <a:t>, Stevan (2012) How and Why RCUK Open Access Policy Needs Revision.</a:t>
            </a:r>
            <a:endParaRPr lang="pt-PT" dirty="0">
              <a:solidFill>
                <a:schemeClr val="bg1"/>
              </a:solidFill>
            </a:endParaRPr>
          </a:p>
        </p:txBody>
      </p:sp>
      <p:pic>
        <p:nvPicPr>
          <p:cNvPr id="8" name="Imagem 7" descr="1170088_4903531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1484784"/>
            <a:ext cx="8388424" cy="5609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425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ângulo 9"/>
          <p:cNvSpPr/>
          <p:nvPr/>
        </p:nvSpPr>
        <p:spPr>
          <a:xfrm>
            <a:off x="0" y="1484784"/>
            <a:ext cx="9144000" cy="53732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1700808"/>
            <a:ext cx="8784976" cy="3816424"/>
          </a:xfrm>
        </p:spPr>
        <p:txBody>
          <a:bodyPr>
            <a:normAutofit/>
          </a:bodyPr>
          <a:lstStyle/>
          <a:p>
            <a:r>
              <a:rPr lang="pt-PT" sz="4800" dirty="0" smtClean="0">
                <a:solidFill>
                  <a:schemeClr val="bg1"/>
                </a:solidFill>
              </a:rPr>
              <a:t>O desafio</a:t>
            </a:r>
            <a:br>
              <a:rPr lang="pt-PT" sz="4800" dirty="0" smtClean="0">
                <a:solidFill>
                  <a:schemeClr val="bg1"/>
                </a:solidFill>
              </a:rPr>
            </a:br>
            <a:r>
              <a:rPr lang="pt-PT" sz="1600" dirty="0" smtClean="0">
                <a:solidFill>
                  <a:schemeClr val="bg1"/>
                </a:solidFill>
              </a:rPr>
              <a:t/>
            </a:r>
            <a:br>
              <a:rPr lang="pt-PT" sz="1600" dirty="0" smtClean="0">
                <a:solidFill>
                  <a:schemeClr val="bg1"/>
                </a:solidFill>
              </a:rPr>
            </a:br>
            <a:r>
              <a:rPr lang="pt-PT" sz="1600" dirty="0" smtClean="0">
                <a:solidFill>
                  <a:schemeClr val="bg1"/>
                </a:solidFill>
              </a:rPr>
              <a:t>aos investigadores, universidades, financiadores,… </a:t>
            </a:r>
            <a:br>
              <a:rPr lang="pt-PT" sz="1600" dirty="0" smtClean="0">
                <a:solidFill>
                  <a:schemeClr val="bg1"/>
                </a:solidFill>
              </a:rPr>
            </a:br>
            <a:r>
              <a:rPr lang="pt-PT" sz="1600" dirty="0" smtClean="0">
                <a:solidFill>
                  <a:schemeClr val="bg1"/>
                </a:solidFill>
              </a:rPr>
              <a:t/>
            </a:r>
            <a:br>
              <a:rPr lang="pt-PT" sz="1600" dirty="0" smtClean="0">
                <a:solidFill>
                  <a:schemeClr val="bg1"/>
                </a:solidFill>
              </a:rPr>
            </a:br>
            <a:r>
              <a:rPr lang="pt-PT" sz="4800" dirty="0" smtClean="0">
                <a:solidFill>
                  <a:schemeClr val="bg1"/>
                </a:solidFill>
              </a:rPr>
              <a:t>para os próximos 10 anos</a:t>
            </a:r>
            <a:endParaRPr lang="pt-PT" dirty="0">
              <a:solidFill>
                <a:schemeClr val="bg1"/>
              </a:solidFill>
            </a:endParaRPr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>
            <a:off x="457200" y="155448"/>
            <a:ext cx="8229600" cy="1252728"/>
          </a:xfrm>
          <a:prstGeom prst="rect">
            <a:avLst/>
          </a:prstGeom>
        </p:spPr>
        <p:txBody>
          <a:bodyPr vert="horz" lIns="91440" rIns="45720" rtlCol="0" anchor="ctr">
            <a:normAutofit fontScale="97500"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1750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Acesso Aberto</a:t>
            </a:r>
            <a:endParaRPr kumimoji="0" lang="pt-PT" sz="5400" b="1" i="0" u="none" strike="noStrike" kern="1200" cap="none" spc="0" normalizeH="0" baseline="0" noProof="0" dirty="0">
              <a:ln>
                <a:noFill/>
              </a:ln>
              <a:solidFill>
                <a:srgbClr val="F1750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Imagem 4" descr="BOAI 1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556792"/>
            <a:ext cx="3203848" cy="52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87616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ângulo 9"/>
          <p:cNvSpPr/>
          <p:nvPr/>
        </p:nvSpPr>
        <p:spPr>
          <a:xfrm>
            <a:off x="0" y="1484784"/>
            <a:ext cx="9144000" cy="53732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1700808"/>
            <a:ext cx="8784976" cy="3816424"/>
          </a:xfrm>
        </p:spPr>
        <p:txBody>
          <a:bodyPr>
            <a:normAutofit fontScale="90000"/>
          </a:bodyPr>
          <a:lstStyle/>
          <a:p>
            <a:r>
              <a:rPr lang="pt-PT" sz="4800" dirty="0" smtClean="0">
                <a:solidFill>
                  <a:schemeClr val="bg1"/>
                </a:solidFill>
              </a:rPr>
              <a:t>Fazer do </a:t>
            </a:r>
            <a:r>
              <a:rPr lang="pt-PT" sz="4800" u="sng" dirty="0" smtClean="0"/>
              <a:t>Acesso Aberto</a:t>
            </a:r>
            <a:r>
              <a:rPr lang="pt-PT" sz="4800" dirty="0" smtClean="0"/>
              <a:t> </a:t>
            </a:r>
            <a:r>
              <a:rPr lang="pt-PT" sz="4800" dirty="0" smtClean="0">
                <a:solidFill>
                  <a:schemeClr val="bg1"/>
                </a:solidFill>
              </a:rPr>
              <a:t>o</a:t>
            </a:r>
            <a:r>
              <a:rPr lang="pt-PT" sz="4800" dirty="0" smtClean="0"/>
              <a:t> </a:t>
            </a:r>
            <a:r>
              <a:rPr lang="pt-PT" sz="4800" u="sng" dirty="0" smtClean="0"/>
              <a:t>método </a:t>
            </a:r>
            <a:r>
              <a:rPr lang="pt-PT" u="sng" dirty="0" smtClean="0"/>
              <a:t>padrão</a:t>
            </a:r>
            <a:r>
              <a:rPr lang="pt-PT" dirty="0" smtClean="0"/>
              <a:t> </a:t>
            </a:r>
            <a:r>
              <a:rPr lang="pt-PT" dirty="0" smtClean="0">
                <a:solidFill>
                  <a:schemeClr val="bg1"/>
                </a:solidFill>
              </a:rPr>
              <a:t>para a</a:t>
            </a:r>
            <a:r>
              <a:rPr lang="pt-PT" dirty="0" smtClean="0"/>
              <a:t> </a:t>
            </a:r>
            <a:r>
              <a:rPr lang="pt-PT" dirty="0" smtClean="0">
                <a:solidFill>
                  <a:schemeClr val="bg1"/>
                </a:solidFill>
              </a:rPr>
              <a:t>distribuição de nova</a:t>
            </a:r>
            <a:r>
              <a:rPr lang="pt-PT" dirty="0" smtClean="0"/>
              <a:t> </a:t>
            </a:r>
            <a:r>
              <a:rPr lang="pt-PT" u="sng" dirty="0" smtClean="0"/>
              <a:t>literatura científica</a:t>
            </a:r>
            <a:r>
              <a:rPr lang="pt-PT" dirty="0" smtClean="0"/>
              <a:t> </a:t>
            </a:r>
            <a:r>
              <a:rPr lang="pt-PT" dirty="0" smtClean="0">
                <a:solidFill>
                  <a:schemeClr val="bg1"/>
                </a:solidFill>
              </a:rPr>
              <a:t>com revisão por pares em</a:t>
            </a:r>
            <a:r>
              <a:rPr lang="pt-PT" dirty="0" smtClean="0"/>
              <a:t> </a:t>
            </a:r>
            <a:r>
              <a:rPr lang="pt-PT" u="sng" dirty="0" smtClean="0"/>
              <a:t>todas as disciplinas</a:t>
            </a:r>
            <a:r>
              <a:rPr lang="pt-PT" dirty="0" smtClean="0"/>
              <a:t> </a:t>
            </a:r>
            <a:r>
              <a:rPr lang="pt-PT" dirty="0" smtClean="0">
                <a:solidFill>
                  <a:schemeClr val="bg1"/>
                </a:solidFill>
              </a:rPr>
              <a:t>e em </a:t>
            </a:r>
            <a:r>
              <a:rPr lang="pt-PT" u="sng" dirty="0" smtClean="0"/>
              <a:t>todos os países</a:t>
            </a:r>
            <a:endParaRPr lang="pt-PT" u="sng" dirty="0"/>
          </a:p>
        </p:txBody>
      </p:sp>
      <p:sp>
        <p:nvSpPr>
          <p:cNvPr id="12" name="Título 1"/>
          <p:cNvSpPr txBox="1">
            <a:spLocks/>
          </p:cNvSpPr>
          <p:nvPr/>
        </p:nvSpPr>
        <p:spPr>
          <a:xfrm>
            <a:off x="457200" y="155448"/>
            <a:ext cx="8229600" cy="1252728"/>
          </a:xfrm>
          <a:prstGeom prst="rect">
            <a:avLst/>
          </a:prstGeom>
        </p:spPr>
        <p:txBody>
          <a:bodyPr vert="horz" lIns="91440" rIns="45720" rtlCol="0" anchor="ctr">
            <a:normAutofit fontScale="97500"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PT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1750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Na próxima década…</a:t>
            </a:r>
            <a:endParaRPr kumimoji="0" lang="pt-PT" sz="5400" b="1" i="0" u="none" strike="noStrike" kern="1200" cap="none" spc="0" normalizeH="0" baseline="0" noProof="0" dirty="0">
              <a:ln>
                <a:noFill/>
              </a:ln>
              <a:solidFill>
                <a:srgbClr val="F1750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" name="Imagem 5" descr="697549_547142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87475"/>
            <a:ext cx="9144000" cy="4261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7616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ângulo 9"/>
          <p:cNvSpPr/>
          <p:nvPr/>
        </p:nvSpPr>
        <p:spPr>
          <a:xfrm>
            <a:off x="0" y="1484784"/>
            <a:ext cx="9144000" cy="53732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59024" y="2492896"/>
            <a:ext cx="8784976" cy="1512168"/>
          </a:xfrm>
        </p:spPr>
        <p:txBody>
          <a:bodyPr>
            <a:normAutofit fontScale="90000"/>
          </a:bodyPr>
          <a:lstStyle/>
          <a:p>
            <a:r>
              <a:rPr lang="pt-PT" sz="6600" dirty="0" smtClean="0"/>
              <a:t>Muito obrigado!</a:t>
            </a:r>
            <a:br>
              <a:rPr lang="pt-PT" sz="6600" dirty="0" smtClean="0"/>
            </a:br>
            <a:endParaRPr lang="pt-PT" sz="6000" dirty="0"/>
          </a:p>
        </p:txBody>
      </p:sp>
      <p:sp>
        <p:nvSpPr>
          <p:cNvPr id="6" name="Subtítulo 2"/>
          <p:cNvSpPr txBox="1">
            <a:spLocks/>
          </p:cNvSpPr>
          <p:nvPr/>
        </p:nvSpPr>
        <p:spPr>
          <a:xfrm>
            <a:off x="683568" y="3573016"/>
            <a:ext cx="8077200" cy="1063258"/>
          </a:xfrm>
          <a:prstGeom prst="rect">
            <a:avLst/>
          </a:prstGeom>
        </p:spPr>
        <p:txBody>
          <a:bodyPr vert="horz" lIns="54864" tIns="91440" rtlCol="0">
            <a:normAutofit lnSpcReduction="10000"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pt-PT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Eloy Rodrigues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pt-PT" sz="3200" b="0" i="0" u="sng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eloy@sdum.uminho.pt</a:t>
            </a:r>
            <a:r>
              <a:rPr kumimoji="0" lang="pt-PT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pt-PT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7616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Tons de Cinzento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Personalizado 1">
      <a:majorFont>
        <a:latin typeface="Tahoma"/>
        <a:ea typeface=""/>
        <a:cs typeface=""/>
      </a:majorFont>
      <a:minorFont>
        <a:latin typeface="Calibri"/>
        <a:ea typeface=""/>
        <a:cs typeface="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618</TotalTime>
  <Words>604</Words>
  <Application>Microsoft Office PowerPoint</Application>
  <PresentationFormat>Apresentação no Ecrã (4:3)</PresentationFormat>
  <Paragraphs>90</Paragraphs>
  <Slides>23</Slides>
  <Notes>3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dos diapositivos</vt:lpstr>
      </vt:variant>
      <vt:variant>
        <vt:i4>23</vt:i4>
      </vt:variant>
    </vt:vector>
  </HeadingPairs>
  <TitlesOfParts>
    <vt:vector size="25" baseType="lpstr">
      <vt:lpstr>Módulo</vt:lpstr>
      <vt:lpstr>Folha de Cálculo do Microsoft Office Excel 97-2003</vt:lpstr>
      <vt:lpstr>Acesso Aberto  à literatura científica </vt:lpstr>
      <vt:lpstr>As origens</vt:lpstr>
      <vt:lpstr>Insatisfação </vt:lpstr>
      <vt:lpstr>Acesso Aberto - O que é?</vt:lpstr>
      <vt:lpstr>Acesso Aberto – A quê?</vt:lpstr>
      <vt:lpstr>Acesso Aberto – Como?</vt:lpstr>
      <vt:lpstr>Abertura e Partilha</vt:lpstr>
      <vt:lpstr>A ciência “normal” é cumulativa</vt:lpstr>
      <vt:lpstr>Cumulativa e  partilhada</vt:lpstr>
      <vt:lpstr>Até os golpes de génio…</vt:lpstr>
      <vt:lpstr>O Acesso Aberto é o modo “normal” da ciência e da investigação</vt:lpstr>
      <vt:lpstr>Melhor ciência e investigação</vt:lpstr>
      <vt:lpstr>Diapositivo 13</vt:lpstr>
      <vt:lpstr>Inovação e competitividade </vt:lpstr>
      <vt:lpstr>Maximizar o valor social</vt:lpstr>
      <vt:lpstr>Reconhecimento  Aceitação </vt:lpstr>
      <vt:lpstr>A opinião dos investigadores</vt:lpstr>
      <vt:lpstr>As políticas das instituições e financiadores</vt:lpstr>
      <vt:lpstr>As declarações políticas</vt:lpstr>
      <vt:lpstr>% Gold and % Green  for 2005-2010  (tested 2011)</vt:lpstr>
      <vt:lpstr>O desafio  aos investigadores, universidades, financiadores,…   para os próximos 10 anos</vt:lpstr>
      <vt:lpstr>Fazer do Acesso Aberto o método padrão para a distribuição de nova literatura científica com revisão por pares em todas as disciplinas e em todos os países</vt:lpstr>
      <vt:lpstr>Muito obrigado!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Pedro Principe</dc:creator>
  <cp:lastModifiedBy>Eloy Rodrigues</cp:lastModifiedBy>
  <cp:revision>80</cp:revision>
  <dcterms:created xsi:type="dcterms:W3CDTF">2012-09-25T09:55:08Z</dcterms:created>
  <dcterms:modified xsi:type="dcterms:W3CDTF">2012-09-26T11:28:57Z</dcterms:modified>
</cp:coreProperties>
</file>