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9" r:id="rId2"/>
    <p:sldId id="262" r:id="rId3"/>
    <p:sldId id="263" r:id="rId4"/>
    <p:sldId id="266" r:id="rId5"/>
    <p:sldId id="300" r:id="rId6"/>
    <p:sldId id="261" r:id="rId7"/>
    <p:sldId id="302" r:id="rId8"/>
    <p:sldId id="264" r:id="rId9"/>
    <p:sldId id="338" r:id="rId10"/>
    <p:sldId id="269" r:id="rId11"/>
    <p:sldId id="271" r:id="rId12"/>
    <p:sldId id="279" r:id="rId13"/>
    <p:sldId id="272" r:id="rId14"/>
    <p:sldId id="277" r:id="rId15"/>
    <p:sldId id="275" r:id="rId16"/>
    <p:sldId id="307" r:id="rId17"/>
    <p:sldId id="281" r:id="rId18"/>
    <p:sldId id="282" r:id="rId19"/>
    <p:sldId id="303" r:id="rId20"/>
    <p:sldId id="283" r:id="rId21"/>
    <p:sldId id="293" r:id="rId22"/>
    <p:sldId id="315" r:id="rId23"/>
    <p:sldId id="316" r:id="rId24"/>
    <p:sldId id="317" r:id="rId25"/>
    <p:sldId id="318" r:id="rId26"/>
    <p:sldId id="287" r:id="rId27"/>
    <p:sldId id="291" r:id="rId28"/>
    <p:sldId id="312" r:id="rId29"/>
    <p:sldId id="334" r:id="rId30"/>
    <p:sldId id="324" r:id="rId31"/>
    <p:sldId id="322" r:id="rId32"/>
    <p:sldId id="327" r:id="rId33"/>
    <p:sldId id="329" r:id="rId34"/>
    <p:sldId id="335" r:id="rId35"/>
    <p:sldId id="284" r:id="rId36"/>
    <p:sldId id="294" r:id="rId37"/>
    <p:sldId id="330" r:id="rId38"/>
    <p:sldId id="331" r:id="rId39"/>
    <p:sldId id="320" r:id="rId40"/>
    <p:sldId id="336" r:id="rId41"/>
    <p:sldId id="285" r:id="rId42"/>
    <p:sldId id="333" r:id="rId43"/>
    <p:sldId id="339" r:id="rId44"/>
    <p:sldId id="340" r:id="rId45"/>
    <p:sldId id="337" r:id="rId46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1318"/>
    <a:srgbClr val="333333"/>
    <a:srgbClr val="DB640B"/>
    <a:srgbClr val="CC3300"/>
    <a:srgbClr val="FF3300"/>
    <a:srgbClr val="CCFF33"/>
    <a:srgbClr val="FF7C80"/>
    <a:srgbClr val="3333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Estilo com Tema 2 - Destaque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D083AE6-46FA-4A59-8FB0-9F97EB10719F}" styleName="Estilo Claro 3 - Destaqu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57" autoAdjust="0"/>
    <p:restoredTop sz="94624" autoAdjust="0"/>
  </p:normalViewPr>
  <p:slideViewPr>
    <p:cSldViewPr>
      <p:cViewPr>
        <p:scale>
          <a:sx n="70" d="100"/>
          <a:sy n="70" d="100"/>
        </p:scale>
        <p:origin x="-147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870"/>
    </p:cViewPr>
  </p:sorterViewPr>
  <p:notesViewPr>
    <p:cSldViewPr>
      <p:cViewPr varScale="1">
        <p:scale>
          <a:sx n="55" d="100"/>
          <a:sy n="55" d="100"/>
        </p:scale>
        <p:origin x="-2646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olha_de_C_lculo_do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PT"/>
  <c:chart>
    <c:autoTitleDeleted val="1"/>
    <c:plotArea>
      <c:layout>
        <c:manualLayout>
          <c:layoutTarget val="inner"/>
          <c:xMode val="edge"/>
          <c:yMode val="edge"/>
          <c:x val="5.2966337073658512E-2"/>
          <c:y val="2.9132648924894207E-2"/>
          <c:w val="0.94279914844296597"/>
          <c:h val="0.94703366292634084"/>
        </c:manualLayout>
      </c:layout>
      <c:pieChart>
        <c:varyColors val="1"/>
        <c:ser>
          <c:idx val="0"/>
          <c:order val="0"/>
          <c:tx>
            <c:strRef>
              <c:f>Folha1!$B$1</c:f>
              <c:strCache>
                <c:ptCount val="1"/>
                <c:pt idx="0">
                  <c:v>Coordenadores</c:v>
                </c:pt>
              </c:strCache>
            </c:strRef>
          </c:tx>
          <c:spPr>
            <a:solidFill>
              <a:srgbClr val="971318"/>
            </a:solidFill>
          </c:spPr>
          <c:dPt>
            <c:idx val="0"/>
            <c:explosion val="6"/>
          </c:dPt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pt-PT"/>
              </a:p>
            </c:txPr>
            <c:showCatName val="1"/>
            <c:showPercent val="1"/>
            <c:showLeaderLines val="1"/>
          </c:dLbls>
          <c:cat>
            <c:strRef>
              <c:f>Folha1!$A$2:$A$5</c:f>
              <c:strCache>
                <c:ptCount val="2"/>
                <c:pt idx="0">
                  <c:v>SIM</c:v>
                </c:pt>
                <c:pt idx="1">
                  <c:v>NÃO</c:v>
                </c:pt>
              </c:strCache>
            </c:strRef>
          </c:cat>
          <c:val>
            <c:numRef>
              <c:f>Folha1!$B$2:$B$5</c:f>
              <c:numCache>
                <c:formatCode>General</c:formatCode>
                <c:ptCount val="4"/>
                <c:pt idx="0">
                  <c:v>574</c:v>
                </c:pt>
                <c:pt idx="1">
                  <c:v>675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pt-PT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475E28-6AC3-4C75-941E-CB421B57DC3D}" type="doc">
      <dgm:prSet loTypeId="urn:microsoft.com/office/officeart/2005/8/layout/radial4" loCatId="relationship" qsTypeId="urn:microsoft.com/office/officeart/2005/8/quickstyle/simple1" qsCatId="simple" csTypeId="urn:microsoft.com/office/officeart/2005/8/colors/accent4_3" csCatId="accent4" phldr="1"/>
      <dgm:spPr/>
      <dgm:t>
        <a:bodyPr/>
        <a:lstStyle/>
        <a:p>
          <a:endParaRPr lang="pt-PT"/>
        </a:p>
      </dgm:t>
    </dgm:pt>
    <dgm:pt modelId="{7F26B29C-0BC1-4621-8C6A-6BC9FA399643}">
      <dgm:prSet phldrT="[Texto]" custT="1"/>
      <dgm:spPr>
        <a:solidFill>
          <a:srgbClr val="971318"/>
        </a:solidFill>
      </dgm:spPr>
      <dgm:t>
        <a:bodyPr/>
        <a:lstStyle/>
        <a:p>
          <a:r>
            <a:rPr lang="pt-PT" sz="2400" b="1" dirty="0" smtClean="0">
              <a:effectLst/>
            </a:rPr>
            <a:t>ACESSO ABERTO E INVESTIGADORES EM PORTUGAL</a:t>
          </a:r>
          <a:endParaRPr lang="pt-PT" sz="4000" b="1" dirty="0">
            <a:effectLst/>
          </a:endParaRPr>
        </a:p>
      </dgm:t>
    </dgm:pt>
    <dgm:pt modelId="{4F8E545B-DD90-4C67-85F4-0F54C8B0041F}" type="parTrans" cxnId="{98D211B5-D999-48FC-B682-FCB56160EA2A}">
      <dgm:prSet/>
      <dgm:spPr/>
      <dgm:t>
        <a:bodyPr/>
        <a:lstStyle/>
        <a:p>
          <a:endParaRPr lang="pt-PT" sz="1800"/>
        </a:p>
      </dgm:t>
    </dgm:pt>
    <dgm:pt modelId="{647370DC-A7BD-4FEF-B437-DCFD3F55458C}" type="sibTrans" cxnId="{98D211B5-D999-48FC-B682-FCB56160EA2A}">
      <dgm:prSet/>
      <dgm:spPr/>
      <dgm:t>
        <a:bodyPr/>
        <a:lstStyle/>
        <a:p>
          <a:endParaRPr lang="pt-PT" sz="1800"/>
        </a:p>
      </dgm:t>
    </dgm:pt>
    <dgm:pt modelId="{D660FA5B-E564-48FA-9BBE-ADF8B6962AC6}">
      <dgm:prSet phldrT="[Texto]" custT="1"/>
      <dgm:spPr>
        <a:solidFill>
          <a:srgbClr val="0070C0"/>
        </a:solidFill>
      </dgm:spPr>
      <dgm:t>
        <a:bodyPr/>
        <a:lstStyle/>
        <a:p>
          <a:r>
            <a:rPr lang="pt-PT" sz="2400" b="1" dirty="0" smtClean="0">
              <a:effectLst/>
            </a:rPr>
            <a:t>PARTICIPAÇÃO</a:t>
          </a:r>
        </a:p>
        <a:p>
          <a:r>
            <a:rPr lang="pt-PT" sz="2400" b="1" dirty="0" smtClean="0">
              <a:effectLst/>
            </a:rPr>
            <a:t>EM PROJETOS</a:t>
          </a:r>
          <a:endParaRPr lang="pt-PT" sz="2400" b="1" dirty="0">
            <a:effectLst/>
          </a:endParaRPr>
        </a:p>
      </dgm:t>
    </dgm:pt>
    <dgm:pt modelId="{291BE3A4-FE6E-49A7-B56A-B98E2AA9DAD8}" type="parTrans" cxnId="{83FFE0BA-4658-4F95-80E2-2CFE053AB534}">
      <dgm:prSet/>
      <dgm:spPr/>
      <dgm:t>
        <a:bodyPr/>
        <a:lstStyle/>
        <a:p>
          <a:endParaRPr lang="pt-PT" sz="1800"/>
        </a:p>
      </dgm:t>
    </dgm:pt>
    <dgm:pt modelId="{BCFA3BC8-0A53-44AE-A3E5-76E06200F2B9}" type="sibTrans" cxnId="{83FFE0BA-4658-4F95-80E2-2CFE053AB534}">
      <dgm:prSet/>
      <dgm:spPr/>
      <dgm:t>
        <a:bodyPr/>
        <a:lstStyle/>
        <a:p>
          <a:endParaRPr lang="pt-PT" sz="1800"/>
        </a:p>
      </dgm:t>
    </dgm:pt>
    <dgm:pt modelId="{C768B0F9-B8D0-4C30-BEE2-4FB3E158DAF9}">
      <dgm:prSet phldrT="[Texto]" custT="1"/>
      <dgm:spPr>
        <a:solidFill>
          <a:srgbClr val="92D050"/>
        </a:solidFill>
      </dgm:spPr>
      <dgm:t>
        <a:bodyPr/>
        <a:lstStyle/>
        <a:p>
          <a:r>
            <a:rPr lang="pt-PT" sz="2400" b="1" dirty="0" smtClean="0">
              <a:effectLst/>
            </a:rPr>
            <a:t>PRÁTICAS DE PUBLICAÇÃO</a:t>
          </a:r>
        </a:p>
        <a:p>
          <a:r>
            <a:rPr lang="pt-PT" sz="2400" b="1" dirty="0" smtClean="0">
              <a:effectLst/>
            </a:rPr>
            <a:t>E ACESSO ABERTO</a:t>
          </a:r>
          <a:endParaRPr lang="pt-PT" sz="2400" b="1" dirty="0">
            <a:effectLst/>
          </a:endParaRPr>
        </a:p>
      </dgm:t>
    </dgm:pt>
    <dgm:pt modelId="{AAFC5693-0235-4601-A662-4A8375A4DF56}" type="parTrans" cxnId="{AA88A975-75C7-406B-B2EB-C05FC99DF83F}">
      <dgm:prSet/>
      <dgm:spPr/>
      <dgm:t>
        <a:bodyPr/>
        <a:lstStyle/>
        <a:p>
          <a:endParaRPr lang="pt-PT" sz="1800"/>
        </a:p>
      </dgm:t>
    </dgm:pt>
    <dgm:pt modelId="{004E2BF4-1B22-4F4E-8D6F-A45A57BECCAC}" type="sibTrans" cxnId="{AA88A975-75C7-406B-B2EB-C05FC99DF83F}">
      <dgm:prSet/>
      <dgm:spPr/>
      <dgm:t>
        <a:bodyPr/>
        <a:lstStyle/>
        <a:p>
          <a:endParaRPr lang="pt-PT" sz="1800"/>
        </a:p>
      </dgm:t>
    </dgm:pt>
    <dgm:pt modelId="{9947D24B-4568-4C2F-AB13-F4863B147DB5}">
      <dgm:prSet phldrT="[Texto]" custT="1"/>
      <dgm:spPr>
        <a:solidFill>
          <a:srgbClr val="FF3300"/>
        </a:solidFill>
      </dgm:spPr>
      <dgm:t>
        <a:bodyPr/>
        <a:lstStyle/>
        <a:p>
          <a:r>
            <a:rPr lang="pt-PT" sz="2400" b="1" dirty="0" smtClean="0">
              <a:effectLst/>
            </a:rPr>
            <a:t>OPINIÃO SOBRE</a:t>
          </a:r>
        </a:p>
        <a:p>
          <a:r>
            <a:rPr lang="pt-PT" sz="2400" b="1" dirty="0" smtClean="0">
              <a:effectLst/>
            </a:rPr>
            <a:t>O ACESSO ABERTO</a:t>
          </a:r>
          <a:endParaRPr lang="pt-PT" sz="2400" b="1" dirty="0">
            <a:effectLst/>
          </a:endParaRPr>
        </a:p>
      </dgm:t>
    </dgm:pt>
    <dgm:pt modelId="{BC74C18C-0AA1-4AB5-AEB6-B65FFCDAE9E5}" type="parTrans" cxnId="{46F79D48-D2CA-40CE-B223-A7BC9183404D}">
      <dgm:prSet/>
      <dgm:spPr/>
      <dgm:t>
        <a:bodyPr/>
        <a:lstStyle/>
        <a:p>
          <a:endParaRPr lang="pt-PT" sz="1800"/>
        </a:p>
      </dgm:t>
    </dgm:pt>
    <dgm:pt modelId="{FC615517-8ADB-45A3-BC13-53F5BEFE1F2C}" type="sibTrans" cxnId="{46F79D48-D2CA-40CE-B223-A7BC9183404D}">
      <dgm:prSet/>
      <dgm:spPr/>
      <dgm:t>
        <a:bodyPr/>
        <a:lstStyle/>
        <a:p>
          <a:endParaRPr lang="pt-PT" sz="1800"/>
        </a:p>
      </dgm:t>
    </dgm:pt>
    <dgm:pt modelId="{FF3724EA-8A32-4E66-B207-BC24690B8348}" type="pres">
      <dgm:prSet presAssocID="{E3475E28-6AC3-4C75-941E-CB421B57DC3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C1FCB623-4EDB-479E-A961-B3D472D99008}" type="pres">
      <dgm:prSet presAssocID="{7F26B29C-0BC1-4621-8C6A-6BC9FA399643}" presName="centerShape" presStyleLbl="node0" presStyleIdx="0" presStyleCnt="1" custScaleX="152431" custScaleY="68547"/>
      <dgm:spPr/>
      <dgm:t>
        <a:bodyPr/>
        <a:lstStyle/>
        <a:p>
          <a:endParaRPr lang="pt-PT"/>
        </a:p>
      </dgm:t>
    </dgm:pt>
    <dgm:pt modelId="{98BDE1A1-94C0-4990-AE35-D0B64121AEA4}" type="pres">
      <dgm:prSet presAssocID="{291BE3A4-FE6E-49A7-B56A-B98E2AA9DAD8}" presName="parTrans" presStyleLbl="bgSibTrans2D1" presStyleIdx="0" presStyleCnt="3"/>
      <dgm:spPr/>
      <dgm:t>
        <a:bodyPr/>
        <a:lstStyle/>
        <a:p>
          <a:endParaRPr lang="pt-PT"/>
        </a:p>
      </dgm:t>
    </dgm:pt>
    <dgm:pt modelId="{ACF18A4E-1DC1-43B0-8A5B-C05C365EE7A8}" type="pres">
      <dgm:prSet presAssocID="{D660FA5B-E564-48FA-9BBE-ADF8B6962AC6}" presName="node" presStyleLbl="node1" presStyleIdx="0" presStyleCnt="3" custScaleX="120536" custScaleY="54007" custRadScaleRad="95042" custRadScaleInc="7897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82AF98D-8064-4459-A911-46C3873FEF6E}" type="pres">
      <dgm:prSet presAssocID="{AAFC5693-0235-4601-A662-4A8375A4DF56}" presName="parTrans" presStyleLbl="bgSibTrans2D1" presStyleIdx="1" presStyleCnt="3"/>
      <dgm:spPr/>
      <dgm:t>
        <a:bodyPr/>
        <a:lstStyle/>
        <a:p>
          <a:endParaRPr lang="pt-PT"/>
        </a:p>
      </dgm:t>
    </dgm:pt>
    <dgm:pt modelId="{17930305-C7DF-4313-AC7D-9034FAB73EAE}" type="pres">
      <dgm:prSet presAssocID="{C768B0F9-B8D0-4C30-BEE2-4FB3E158DAF9}" presName="node" presStyleLbl="node1" presStyleIdx="1" presStyleCnt="3" custScaleX="215644" custScaleY="48701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E93E032-D7FE-4C00-A662-A8007E644558}" type="pres">
      <dgm:prSet presAssocID="{BC74C18C-0AA1-4AB5-AEB6-B65FFCDAE9E5}" presName="parTrans" presStyleLbl="bgSibTrans2D1" presStyleIdx="2" presStyleCnt="3"/>
      <dgm:spPr/>
      <dgm:t>
        <a:bodyPr/>
        <a:lstStyle/>
        <a:p>
          <a:endParaRPr lang="pt-PT"/>
        </a:p>
      </dgm:t>
    </dgm:pt>
    <dgm:pt modelId="{FF723E7F-CDB5-4ABA-BA7F-C43FCC55055B}" type="pres">
      <dgm:prSet presAssocID="{9947D24B-4568-4C2F-AB13-F4863B147DB5}" presName="node" presStyleLbl="node1" presStyleIdx="2" presStyleCnt="3" custScaleX="126537" custScaleY="55657" custRadScaleRad="98029" custRadScaleInc="-493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5DC3751D-4047-4528-BC99-B697612F65DF}" type="presOf" srcId="{AAFC5693-0235-4601-A662-4A8375A4DF56}" destId="{F82AF98D-8064-4459-A911-46C3873FEF6E}" srcOrd="0" destOrd="0" presId="urn:microsoft.com/office/officeart/2005/8/layout/radial4"/>
    <dgm:cxn modelId="{9ED0DB6B-82A7-4395-AB76-0B210B361651}" type="presOf" srcId="{BC74C18C-0AA1-4AB5-AEB6-B65FFCDAE9E5}" destId="{AE93E032-D7FE-4C00-A662-A8007E644558}" srcOrd="0" destOrd="0" presId="urn:microsoft.com/office/officeart/2005/8/layout/radial4"/>
    <dgm:cxn modelId="{DBBDE30B-31FE-451A-9B45-ABEE62BA9899}" type="presOf" srcId="{7F26B29C-0BC1-4621-8C6A-6BC9FA399643}" destId="{C1FCB623-4EDB-479E-A961-B3D472D99008}" srcOrd="0" destOrd="0" presId="urn:microsoft.com/office/officeart/2005/8/layout/radial4"/>
    <dgm:cxn modelId="{E5D079EC-F5EA-41F1-95B2-BFE2A009764B}" type="presOf" srcId="{291BE3A4-FE6E-49A7-B56A-B98E2AA9DAD8}" destId="{98BDE1A1-94C0-4990-AE35-D0B64121AEA4}" srcOrd="0" destOrd="0" presId="urn:microsoft.com/office/officeart/2005/8/layout/radial4"/>
    <dgm:cxn modelId="{E42EBFF6-E123-467D-A690-244414CDA5D3}" type="presOf" srcId="{E3475E28-6AC3-4C75-941E-CB421B57DC3D}" destId="{FF3724EA-8A32-4E66-B207-BC24690B8348}" srcOrd="0" destOrd="0" presId="urn:microsoft.com/office/officeart/2005/8/layout/radial4"/>
    <dgm:cxn modelId="{FA4AA36A-338F-4FA2-A87B-1B4BBFDC6820}" type="presOf" srcId="{9947D24B-4568-4C2F-AB13-F4863B147DB5}" destId="{FF723E7F-CDB5-4ABA-BA7F-C43FCC55055B}" srcOrd="0" destOrd="0" presId="urn:microsoft.com/office/officeart/2005/8/layout/radial4"/>
    <dgm:cxn modelId="{9772F174-0092-42C0-9F5A-4ED6D4913354}" type="presOf" srcId="{C768B0F9-B8D0-4C30-BEE2-4FB3E158DAF9}" destId="{17930305-C7DF-4313-AC7D-9034FAB73EAE}" srcOrd="0" destOrd="0" presId="urn:microsoft.com/office/officeart/2005/8/layout/radial4"/>
    <dgm:cxn modelId="{0ABEA0AB-4D63-4759-8A62-B9FB275C4127}" type="presOf" srcId="{D660FA5B-E564-48FA-9BBE-ADF8B6962AC6}" destId="{ACF18A4E-1DC1-43B0-8A5B-C05C365EE7A8}" srcOrd="0" destOrd="0" presId="urn:microsoft.com/office/officeart/2005/8/layout/radial4"/>
    <dgm:cxn modelId="{46F79D48-D2CA-40CE-B223-A7BC9183404D}" srcId="{7F26B29C-0BC1-4621-8C6A-6BC9FA399643}" destId="{9947D24B-4568-4C2F-AB13-F4863B147DB5}" srcOrd="2" destOrd="0" parTransId="{BC74C18C-0AA1-4AB5-AEB6-B65FFCDAE9E5}" sibTransId="{FC615517-8ADB-45A3-BC13-53F5BEFE1F2C}"/>
    <dgm:cxn modelId="{98D211B5-D999-48FC-B682-FCB56160EA2A}" srcId="{E3475E28-6AC3-4C75-941E-CB421B57DC3D}" destId="{7F26B29C-0BC1-4621-8C6A-6BC9FA399643}" srcOrd="0" destOrd="0" parTransId="{4F8E545B-DD90-4C67-85F4-0F54C8B0041F}" sibTransId="{647370DC-A7BD-4FEF-B437-DCFD3F55458C}"/>
    <dgm:cxn modelId="{83FFE0BA-4658-4F95-80E2-2CFE053AB534}" srcId="{7F26B29C-0BC1-4621-8C6A-6BC9FA399643}" destId="{D660FA5B-E564-48FA-9BBE-ADF8B6962AC6}" srcOrd="0" destOrd="0" parTransId="{291BE3A4-FE6E-49A7-B56A-B98E2AA9DAD8}" sibTransId="{BCFA3BC8-0A53-44AE-A3E5-76E06200F2B9}"/>
    <dgm:cxn modelId="{AA88A975-75C7-406B-B2EB-C05FC99DF83F}" srcId="{7F26B29C-0BC1-4621-8C6A-6BC9FA399643}" destId="{C768B0F9-B8D0-4C30-BEE2-4FB3E158DAF9}" srcOrd="1" destOrd="0" parTransId="{AAFC5693-0235-4601-A662-4A8375A4DF56}" sibTransId="{004E2BF4-1B22-4F4E-8D6F-A45A57BECCAC}"/>
    <dgm:cxn modelId="{2DC34264-DD15-4BF6-8C8F-FA6D9889F8B0}" type="presParOf" srcId="{FF3724EA-8A32-4E66-B207-BC24690B8348}" destId="{C1FCB623-4EDB-479E-A961-B3D472D99008}" srcOrd="0" destOrd="0" presId="urn:microsoft.com/office/officeart/2005/8/layout/radial4"/>
    <dgm:cxn modelId="{9EA1C78E-60A4-47A7-A16D-FE2326498E73}" type="presParOf" srcId="{FF3724EA-8A32-4E66-B207-BC24690B8348}" destId="{98BDE1A1-94C0-4990-AE35-D0B64121AEA4}" srcOrd="1" destOrd="0" presId="urn:microsoft.com/office/officeart/2005/8/layout/radial4"/>
    <dgm:cxn modelId="{675C4B98-8A5D-4FD8-AF71-560CC821F9C8}" type="presParOf" srcId="{FF3724EA-8A32-4E66-B207-BC24690B8348}" destId="{ACF18A4E-1DC1-43B0-8A5B-C05C365EE7A8}" srcOrd="2" destOrd="0" presId="urn:microsoft.com/office/officeart/2005/8/layout/radial4"/>
    <dgm:cxn modelId="{702C1DFF-ACCB-4485-AA8E-A80D643F9FA3}" type="presParOf" srcId="{FF3724EA-8A32-4E66-B207-BC24690B8348}" destId="{F82AF98D-8064-4459-A911-46C3873FEF6E}" srcOrd="3" destOrd="0" presId="urn:microsoft.com/office/officeart/2005/8/layout/radial4"/>
    <dgm:cxn modelId="{0F21EF35-1A32-4BD3-940C-06B6ADF51B06}" type="presParOf" srcId="{FF3724EA-8A32-4E66-B207-BC24690B8348}" destId="{17930305-C7DF-4313-AC7D-9034FAB73EAE}" srcOrd="4" destOrd="0" presId="urn:microsoft.com/office/officeart/2005/8/layout/radial4"/>
    <dgm:cxn modelId="{F844042E-9670-4F5D-8D59-27FDA8590F9D}" type="presParOf" srcId="{FF3724EA-8A32-4E66-B207-BC24690B8348}" destId="{AE93E032-D7FE-4C00-A662-A8007E644558}" srcOrd="5" destOrd="0" presId="urn:microsoft.com/office/officeart/2005/8/layout/radial4"/>
    <dgm:cxn modelId="{CE6BC93A-37C4-4D54-A024-09746DD6150F}" type="presParOf" srcId="{FF3724EA-8A32-4E66-B207-BC24690B8348}" destId="{FF723E7F-CDB5-4ABA-BA7F-C43FCC55055B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FCB623-4EDB-479E-A961-B3D472D99008}">
      <dsp:nvSpPr>
        <dsp:cNvPr id="0" name=""/>
        <dsp:cNvSpPr/>
      </dsp:nvSpPr>
      <dsp:spPr>
        <a:xfrm>
          <a:off x="2646610" y="3396528"/>
          <a:ext cx="3751243" cy="1686904"/>
        </a:xfrm>
        <a:prstGeom prst="ellipse">
          <a:avLst/>
        </a:prstGeom>
        <a:solidFill>
          <a:srgbClr val="97131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>
              <a:effectLst/>
            </a:rPr>
            <a:t>ACESSO ABERTO E INVESTIGADORES EM PORTUGAL</a:t>
          </a:r>
          <a:endParaRPr lang="pt-PT" sz="4000" b="1" kern="1200" dirty="0">
            <a:effectLst/>
          </a:endParaRPr>
        </a:p>
      </dsp:txBody>
      <dsp:txXfrm>
        <a:off x="2646610" y="3396528"/>
        <a:ext cx="3751243" cy="1686904"/>
      </dsp:txXfrm>
    </dsp:sp>
    <dsp:sp modelId="{98BDE1A1-94C0-4990-AE35-D0B64121AEA4}">
      <dsp:nvSpPr>
        <dsp:cNvPr id="0" name=""/>
        <dsp:cNvSpPr/>
      </dsp:nvSpPr>
      <dsp:spPr>
        <a:xfrm rot="13184292">
          <a:off x="1852388" y="2464842"/>
          <a:ext cx="1912812" cy="701369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F18A4E-1DC1-43B0-8A5B-C05C365EE7A8}">
      <dsp:nvSpPr>
        <dsp:cNvPr id="0" name=""/>
        <dsp:cNvSpPr/>
      </dsp:nvSpPr>
      <dsp:spPr>
        <a:xfrm>
          <a:off x="664339" y="1699063"/>
          <a:ext cx="2818009" cy="1010102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>
              <a:effectLst/>
            </a:rPr>
            <a:t>PARTICIPAÇÃO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>
              <a:effectLst/>
            </a:rPr>
            <a:t>EM PROJETOS</a:t>
          </a:r>
          <a:endParaRPr lang="pt-PT" sz="2400" b="1" kern="1200" dirty="0">
            <a:effectLst/>
          </a:endParaRPr>
        </a:p>
      </dsp:txBody>
      <dsp:txXfrm>
        <a:off x="664339" y="1699063"/>
        <a:ext cx="2818009" cy="1010102"/>
      </dsp:txXfrm>
    </dsp:sp>
    <dsp:sp modelId="{F82AF98D-8064-4459-A911-46C3873FEF6E}">
      <dsp:nvSpPr>
        <dsp:cNvPr id="0" name=""/>
        <dsp:cNvSpPr/>
      </dsp:nvSpPr>
      <dsp:spPr>
        <a:xfrm rot="16200000">
          <a:off x="3337534" y="1723244"/>
          <a:ext cx="2369396" cy="701369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0"/>
            <a:satOff val="0"/>
            <a:lumOff val="2919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930305-C7DF-4313-AC7D-9034FAB73EAE}">
      <dsp:nvSpPr>
        <dsp:cNvPr id="0" name=""/>
        <dsp:cNvSpPr/>
      </dsp:nvSpPr>
      <dsp:spPr>
        <a:xfrm>
          <a:off x="2001463" y="433799"/>
          <a:ext cx="5041537" cy="910863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>
              <a:effectLst/>
            </a:rPr>
            <a:t>PRÁTICAS DE PUBLICAÇÃO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>
              <a:effectLst/>
            </a:rPr>
            <a:t>E ACESSO ABERTO</a:t>
          </a:r>
          <a:endParaRPr lang="pt-PT" sz="2400" b="1" kern="1200" dirty="0">
            <a:effectLst/>
          </a:endParaRPr>
        </a:p>
      </dsp:txBody>
      <dsp:txXfrm>
        <a:off x="2001463" y="433799"/>
        <a:ext cx="5041537" cy="910863"/>
      </dsp:txXfrm>
    </dsp:sp>
    <dsp:sp modelId="{AE93E032-D7FE-4C00-A662-A8007E644558}">
      <dsp:nvSpPr>
        <dsp:cNvPr id="0" name=""/>
        <dsp:cNvSpPr/>
      </dsp:nvSpPr>
      <dsp:spPr>
        <a:xfrm rot="19322412">
          <a:off x="5340233" y="2478230"/>
          <a:ext cx="1981389" cy="701369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0"/>
            <a:satOff val="0"/>
            <a:lumOff val="583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23E7F-CDB5-4ABA-BA7F-C43FCC55055B}">
      <dsp:nvSpPr>
        <dsp:cNvPr id="0" name=""/>
        <dsp:cNvSpPr/>
      </dsp:nvSpPr>
      <dsp:spPr>
        <a:xfrm>
          <a:off x="5632881" y="1699048"/>
          <a:ext cx="2958306" cy="1040963"/>
        </a:xfrm>
        <a:prstGeom prst="roundRect">
          <a:avLst>
            <a:gd name="adj" fmla="val 10000"/>
          </a:avLst>
        </a:prstGeom>
        <a:solidFill>
          <a:srgbClr val="FF33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>
              <a:effectLst/>
            </a:rPr>
            <a:t>OPINIÃO SOBRE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>
              <a:effectLst/>
            </a:rPr>
            <a:t>O ACESSO ABERTO</a:t>
          </a:r>
          <a:endParaRPr lang="pt-PT" sz="2400" b="1" kern="1200" dirty="0">
            <a:effectLst/>
          </a:endParaRPr>
        </a:p>
      </dsp:txBody>
      <dsp:txXfrm>
        <a:off x="5632881" y="1699048"/>
        <a:ext cx="2958306" cy="10409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DCADAB0-5ED9-4F19-8DB4-2E9D8EDDE441}" type="datetimeFigureOut">
              <a:rPr lang="pt-PT"/>
              <a:pPr>
                <a:defRPr/>
              </a:pPr>
              <a:t>19-10-2012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dirty="0" smtClean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1C1B654-CFB7-4365-BFAC-C66F610CDA6F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xmlns="" val="10643999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5849E-BB6A-4B71-BCB7-DA0A573092E0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BC465-7D03-4AF1-9E95-C401841ADAA4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dirty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C56DA-B951-4AF3-B513-D13D8AB453EF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2761B-B29E-45DC-B454-FEF2AE595662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B543E-7EB3-4165-83D3-D5F9FE2C1317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2AAC98EE-DBFB-4961-A360-C9FD9796CC7A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NewsGotT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NewsGotT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NewsGotT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NewsGotT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NewsGotT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NewsGotT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NewsGotT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NewsGotT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971318"/>
        </a:buClr>
        <a:buFont typeface="Wingdings" pitchFamily="2" charset="2"/>
        <a:buChar char="§"/>
        <a:defRPr sz="3200">
          <a:solidFill>
            <a:srgbClr val="3333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971318"/>
        </a:buClr>
        <a:buFont typeface="Wingdings" pitchFamily="2" charset="2"/>
        <a:buChar char="§"/>
        <a:defRPr sz="2800">
          <a:solidFill>
            <a:srgbClr val="333333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971318"/>
        </a:buClr>
        <a:buFont typeface="Wingdings" pitchFamily="2" charset="2"/>
        <a:buChar char="§"/>
        <a:defRPr sz="2400">
          <a:solidFill>
            <a:srgbClr val="333333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971318"/>
        </a:buClr>
        <a:buFont typeface="Wingdings" pitchFamily="2" charset="2"/>
        <a:buChar char="§"/>
        <a:defRPr sz="2000">
          <a:solidFill>
            <a:srgbClr val="333333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971318"/>
        </a:buClr>
        <a:buFont typeface="Wingdings" pitchFamily="2" charset="2"/>
        <a:buChar char="§"/>
        <a:defRPr sz="2000">
          <a:solidFill>
            <a:srgbClr val="333333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971318"/>
        </a:buClr>
        <a:buFont typeface="Wingdings" pitchFamily="2" charset="2"/>
        <a:buChar char="§"/>
        <a:defRPr sz="2000">
          <a:solidFill>
            <a:srgbClr val="333333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971318"/>
        </a:buClr>
        <a:buFont typeface="Wingdings" pitchFamily="2" charset="2"/>
        <a:buChar char="§"/>
        <a:defRPr sz="2000">
          <a:solidFill>
            <a:srgbClr val="333333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971318"/>
        </a:buClr>
        <a:buFont typeface="Wingdings" pitchFamily="2" charset="2"/>
        <a:buChar char="§"/>
        <a:defRPr sz="2000">
          <a:solidFill>
            <a:srgbClr val="333333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971318"/>
        </a:buClr>
        <a:buFont typeface="Wingdings" pitchFamily="2" charset="2"/>
        <a:buChar char="§"/>
        <a:defRPr sz="2000">
          <a:solidFill>
            <a:srgbClr val="333333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medoanet.eu/" TargetMode="External"/><Relationship Id="rId2" Type="http://schemas.openxmlformats.org/officeDocument/2006/relationships/hyperlink" Target="http://www.openaire.e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penaire.eu/en/about-openaire/openaireplusprojec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penaccess.sdum.uminho.pt/inquerito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3068961"/>
            <a:ext cx="8064896" cy="2376264"/>
          </a:xfrm>
        </p:spPr>
        <p:txBody>
          <a:bodyPr/>
          <a:lstStyle/>
          <a:p>
            <a:pPr eaLnBrk="1" hangingPunct="1"/>
            <a:r>
              <a:rPr lang="pt-PT" sz="4500" dirty="0" smtClean="0">
                <a:latin typeface="+mn-lt"/>
              </a:rPr>
              <a:t>Políticas </a:t>
            </a:r>
            <a:r>
              <a:rPr lang="pt-PT" sz="4500" dirty="0">
                <a:latin typeface="+mn-lt"/>
              </a:rPr>
              <a:t>e mandatos de </a:t>
            </a:r>
            <a:r>
              <a:rPr lang="pt-PT" sz="6600" dirty="0" smtClean="0">
                <a:latin typeface="+mn-lt"/>
              </a:rPr>
              <a:t>ACESSO ABERTO</a:t>
            </a:r>
            <a:r>
              <a:rPr lang="pt-PT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pt-PT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pt-PT" sz="5000" dirty="0" smtClean="0">
                <a:solidFill>
                  <a:srgbClr val="9713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perceções dos investigadores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560" y="5589240"/>
            <a:ext cx="7992888" cy="936104"/>
          </a:xfrm>
        </p:spPr>
        <p:txBody>
          <a:bodyPr/>
          <a:lstStyle/>
          <a:p>
            <a:pPr algn="l">
              <a:spcBef>
                <a:spcPts val="0"/>
              </a:spcBef>
            </a:pPr>
            <a:r>
              <a:rPr lang="pt-BR" sz="2800" b="1" dirty="0"/>
              <a:t>Clara Boavida</a:t>
            </a:r>
            <a:r>
              <a:rPr lang="pt-BR" sz="2800" dirty="0"/>
              <a:t>, </a:t>
            </a:r>
            <a:r>
              <a:rPr lang="pt-BR" sz="2800" b="1" dirty="0"/>
              <a:t>Pedro </a:t>
            </a:r>
            <a:r>
              <a:rPr lang="pt-BR" sz="2800" b="1" dirty="0" smtClean="0"/>
              <a:t>Príncipe</a:t>
            </a:r>
            <a:r>
              <a:rPr lang="pt-BR" sz="2800" dirty="0" smtClean="0"/>
              <a:t>,</a:t>
            </a:r>
          </a:p>
          <a:p>
            <a:pPr algn="l">
              <a:spcBef>
                <a:spcPts val="0"/>
              </a:spcBef>
            </a:pPr>
            <a:r>
              <a:rPr lang="pt-BR" sz="2800" dirty="0" smtClean="0"/>
              <a:t>Eloy Rodrigues, José Carvalho, Ricardo Saraiva</a:t>
            </a:r>
            <a:endParaRPr lang="pt-P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Tópicos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pt-PT" dirty="0" smtClean="0"/>
              <a:t>Enquadramento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/>
              <a:t>Perfil e representatividade dos </a:t>
            </a:r>
            <a:r>
              <a:rPr lang="pt-PT" dirty="0" smtClean="0"/>
              <a:t>participantes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 smtClean="0"/>
              <a:t>Resultados:</a:t>
            </a:r>
          </a:p>
          <a:p>
            <a:pPr marL="914400" lvl="1" indent="-514350">
              <a:buFont typeface="+mj-lt"/>
              <a:buAutoNum type="arabicPeriod"/>
            </a:pPr>
            <a:r>
              <a:rPr lang="pt-PT" dirty="0" smtClean="0"/>
              <a:t>Participação em Projetos</a:t>
            </a:r>
          </a:p>
          <a:p>
            <a:pPr marL="914400" lvl="1" indent="-514350">
              <a:buFont typeface="+mj-lt"/>
              <a:buAutoNum type="arabicPeriod"/>
            </a:pPr>
            <a:r>
              <a:rPr lang="pt-PT" sz="3200" dirty="0" smtClean="0"/>
              <a:t>Opinião sobre o Acesso Aberto</a:t>
            </a:r>
          </a:p>
          <a:p>
            <a:pPr marL="914400" lvl="1" indent="-514350">
              <a:buFont typeface="+mj-lt"/>
              <a:buAutoNum type="arabicPeriod"/>
            </a:pPr>
            <a:r>
              <a:rPr lang="pt-PT" sz="3200" dirty="0" smtClean="0"/>
              <a:t>Prática de </a:t>
            </a:r>
            <a:r>
              <a:rPr lang="pt-PT" sz="3200" dirty="0"/>
              <a:t>P</a:t>
            </a:r>
            <a:r>
              <a:rPr lang="pt-PT" sz="3200" dirty="0" smtClean="0"/>
              <a:t>ublicação e Acesso Aberto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 smtClean="0"/>
              <a:t>Considerações finais</a:t>
            </a:r>
            <a:endParaRPr lang="pt-PT" sz="36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pt-PT" sz="3200" dirty="0" smtClean="0"/>
              <a:t>Recomendações</a:t>
            </a:r>
          </a:p>
        </p:txBody>
      </p:sp>
    </p:spTree>
    <p:extLst>
      <p:ext uri="{BB962C8B-B14F-4D97-AF65-F5344CB8AC3E}">
        <p14:creationId xmlns:p14="http://schemas.microsoft.com/office/powerpoint/2010/main" xmlns="" val="241868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5400" dirty="0" smtClean="0"/>
              <a:t>enquadramento</a:t>
            </a:r>
            <a:endParaRPr lang="pt-PT" sz="480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z="11500" dirty="0" smtClean="0">
                <a:solidFill>
                  <a:srgbClr val="9713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pt-PT" sz="11500" dirty="0">
              <a:solidFill>
                <a:srgbClr val="9713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40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 smtClean="0"/>
              <a:t>ENQUADRAMENTO</a:t>
            </a:r>
            <a:endParaRPr lang="pt-PT" sz="40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sz="2800" dirty="0" smtClean="0"/>
              <a:t>Inquérito promovido pelos Serviços </a:t>
            </a:r>
            <a:r>
              <a:rPr lang="pt-PT" sz="2800" dirty="0"/>
              <a:t>de Documentação da Universidade do Minho (SDUM) </a:t>
            </a:r>
            <a:r>
              <a:rPr lang="pt-PT" sz="2800" dirty="0" smtClean="0"/>
              <a:t>para:</a:t>
            </a:r>
          </a:p>
          <a:p>
            <a:pPr lvl="1"/>
            <a:r>
              <a:rPr lang="pt-PT" sz="2400" dirty="0" smtClean="0">
                <a:solidFill>
                  <a:schemeClr val="tx1"/>
                </a:solidFill>
              </a:rPr>
              <a:t>recolher </a:t>
            </a:r>
            <a:r>
              <a:rPr lang="pt-PT" sz="2400" dirty="0">
                <a:solidFill>
                  <a:schemeClr val="tx1"/>
                </a:solidFill>
              </a:rPr>
              <a:t>informações sobre </a:t>
            </a:r>
            <a:r>
              <a:rPr lang="pt-PT" sz="2400" dirty="0" smtClean="0">
                <a:solidFill>
                  <a:schemeClr val="tx1"/>
                </a:solidFill>
              </a:rPr>
              <a:t>a </a:t>
            </a:r>
            <a:r>
              <a:rPr lang="pt-PT" b="1" dirty="0" smtClean="0">
                <a:solidFill>
                  <a:srgbClr val="971318"/>
                </a:solidFill>
              </a:rPr>
              <a:t>perceção</a:t>
            </a:r>
            <a:r>
              <a:rPr lang="pt-PT" sz="2400" dirty="0" smtClean="0">
                <a:solidFill>
                  <a:schemeClr val="tx1"/>
                </a:solidFill>
              </a:rPr>
              <a:t>, </a:t>
            </a:r>
            <a:r>
              <a:rPr lang="pt-PT" b="1" dirty="0" smtClean="0">
                <a:solidFill>
                  <a:srgbClr val="971318"/>
                </a:solidFill>
              </a:rPr>
              <a:t>opinião</a:t>
            </a:r>
            <a:r>
              <a:rPr lang="pt-PT" dirty="0" smtClean="0">
                <a:solidFill>
                  <a:srgbClr val="971318"/>
                </a:solidFill>
              </a:rPr>
              <a:t> </a:t>
            </a:r>
            <a:r>
              <a:rPr lang="pt-PT" sz="2400" dirty="0" smtClean="0">
                <a:solidFill>
                  <a:schemeClr val="tx1"/>
                </a:solidFill>
              </a:rPr>
              <a:t>e </a:t>
            </a:r>
            <a:r>
              <a:rPr lang="pt-PT" b="1" dirty="0" smtClean="0">
                <a:solidFill>
                  <a:srgbClr val="971318"/>
                </a:solidFill>
              </a:rPr>
              <a:t>prática</a:t>
            </a:r>
            <a:r>
              <a:rPr lang="pt-PT" dirty="0" smtClean="0">
                <a:solidFill>
                  <a:srgbClr val="971318"/>
                </a:solidFill>
              </a:rPr>
              <a:t> </a:t>
            </a:r>
            <a:r>
              <a:rPr lang="pt-PT" sz="2400" dirty="0">
                <a:solidFill>
                  <a:schemeClr val="tx1"/>
                </a:solidFill>
              </a:rPr>
              <a:t>dos </a:t>
            </a:r>
            <a:r>
              <a:rPr lang="pt-PT" sz="2400" b="1" dirty="0">
                <a:solidFill>
                  <a:schemeClr val="tx1"/>
                </a:solidFill>
              </a:rPr>
              <a:t>investigadores em Portugal </a:t>
            </a:r>
            <a:r>
              <a:rPr lang="pt-PT" sz="2400" dirty="0">
                <a:solidFill>
                  <a:schemeClr val="tx1"/>
                </a:solidFill>
              </a:rPr>
              <a:t>relativamente ao acesso aberto (</a:t>
            </a:r>
            <a:r>
              <a:rPr lang="pt-PT" sz="2400" b="1" dirty="0">
                <a:solidFill>
                  <a:schemeClr val="tx1"/>
                </a:solidFill>
              </a:rPr>
              <a:t>Open Access</a:t>
            </a:r>
            <a:r>
              <a:rPr lang="pt-PT" sz="2400" dirty="0">
                <a:solidFill>
                  <a:schemeClr val="tx1"/>
                </a:solidFill>
              </a:rPr>
              <a:t>) à literatura científica. </a:t>
            </a:r>
          </a:p>
          <a:p>
            <a:r>
              <a:rPr lang="pt-PT" sz="2400" dirty="0" smtClean="0"/>
              <a:t>Iniciativa no </a:t>
            </a:r>
            <a:r>
              <a:rPr lang="pt-PT" sz="2400" dirty="0"/>
              <a:t>âmbito dos Projetos Open Access desenvolvidos </a:t>
            </a:r>
            <a:r>
              <a:rPr lang="pt-PT" sz="2400" dirty="0" smtClean="0"/>
              <a:t>pelos SDUM – </a:t>
            </a:r>
            <a:r>
              <a:rPr lang="pt-PT" sz="2400" u="sng" dirty="0" smtClean="0">
                <a:hlinkClick r:id="rId2"/>
              </a:rPr>
              <a:t>OpenAIRE</a:t>
            </a:r>
            <a:r>
              <a:rPr lang="pt-PT" sz="2400" dirty="0"/>
              <a:t>, </a:t>
            </a:r>
            <a:r>
              <a:rPr lang="pt-PT" sz="2400" u="sng" dirty="0">
                <a:hlinkClick r:id="rId3"/>
              </a:rPr>
              <a:t>MedOANet</a:t>
            </a:r>
            <a:r>
              <a:rPr lang="pt-PT" sz="2400" dirty="0"/>
              <a:t> e </a:t>
            </a:r>
            <a:r>
              <a:rPr lang="pt-PT" sz="2400" u="sng" dirty="0">
                <a:hlinkClick r:id="rId4"/>
              </a:rPr>
              <a:t>OpenAIREplus</a:t>
            </a:r>
            <a:r>
              <a:rPr lang="pt-PT" sz="2400" dirty="0" smtClean="0"/>
              <a:t>.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xmlns="" val="407912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3777" y="2780928"/>
            <a:ext cx="2582159" cy="36651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ENQUADRAMENTO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236572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pt-PT" sz="2800" dirty="0" smtClean="0"/>
              <a:t>Reforço das politicas e iniciativas </a:t>
            </a:r>
            <a:r>
              <a:rPr lang="pt-PT" b="1" dirty="0" smtClean="0">
                <a:solidFill>
                  <a:srgbClr val="971318"/>
                </a:solidFill>
              </a:rPr>
              <a:t>Open Access da </a:t>
            </a:r>
            <a:r>
              <a:rPr lang="pt-PT" b="1" dirty="0">
                <a:solidFill>
                  <a:srgbClr val="971318"/>
                </a:solidFill>
              </a:rPr>
              <a:t>União </a:t>
            </a:r>
            <a:r>
              <a:rPr lang="pt-PT" b="1" dirty="0" smtClean="0">
                <a:solidFill>
                  <a:srgbClr val="971318"/>
                </a:solidFill>
              </a:rPr>
              <a:t>Europeia</a:t>
            </a:r>
            <a:r>
              <a:rPr lang="pt-PT" sz="2800" dirty="0"/>
              <a:t> </a:t>
            </a:r>
            <a:r>
              <a:rPr lang="pt-PT" sz="2800" dirty="0" smtClean="0"/>
              <a:t>(</a:t>
            </a:r>
            <a:r>
              <a:rPr lang="pt-PT" sz="2400" dirty="0" smtClean="0"/>
              <a:t>Horizonte 2020).</a:t>
            </a:r>
          </a:p>
          <a:p>
            <a:pPr lvl="1">
              <a:spcBef>
                <a:spcPts val="0"/>
              </a:spcBef>
            </a:pPr>
            <a:r>
              <a:rPr lang="pt-PT" sz="2400" dirty="0"/>
              <a:t>A definição </a:t>
            </a:r>
            <a:r>
              <a:rPr lang="pt-PT" sz="2400" dirty="0" smtClean="0"/>
              <a:t>acompanhada de </a:t>
            </a:r>
            <a:r>
              <a:rPr lang="pt-PT" sz="2400" b="1" dirty="0">
                <a:solidFill>
                  <a:srgbClr val="971318"/>
                </a:solidFill>
              </a:rPr>
              <a:t>estudos e inquéritos</a:t>
            </a:r>
            <a:endParaRPr lang="pt-PT" sz="2400" dirty="0"/>
          </a:p>
          <a:p>
            <a:endParaRPr lang="pt-PT" dirty="0"/>
          </a:p>
          <a:p>
            <a:pPr lvl="2"/>
            <a:endParaRPr lang="pt-PT" sz="2400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780629"/>
            <a:ext cx="2582159" cy="36654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36414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 smtClean="0"/>
              <a:t>FICHA TÉCNICA</a:t>
            </a:r>
            <a:endParaRPr lang="pt-PT" sz="40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853136"/>
          </a:xfrm>
        </p:spPr>
        <p:txBody>
          <a:bodyPr/>
          <a:lstStyle/>
          <a:p>
            <a:r>
              <a:rPr lang="pt-PT" dirty="0" smtClean="0"/>
              <a:t>Inquérito </a:t>
            </a:r>
            <a:r>
              <a:rPr lang="pt-PT" dirty="0"/>
              <a:t>por </a:t>
            </a:r>
            <a:r>
              <a:rPr lang="pt-PT" dirty="0" smtClean="0"/>
              <a:t>questionário:</a:t>
            </a:r>
          </a:p>
          <a:p>
            <a:pPr lvl="1"/>
            <a:r>
              <a:rPr lang="pt-PT" sz="2400" b="1" dirty="0" smtClean="0"/>
              <a:t>Anónimo</a:t>
            </a:r>
            <a:r>
              <a:rPr lang="pt-PT" sz="2400" dirty="0" smtClean="0"/>
              <a:t> e composto por </a:t>
            </a:r>
            <a:r>
              <a:rPr lang="pt-PT" sz="2400" b="1" dirty="0" smtClean="0"/>
              <a:t>49 perguntas</a:t>
            </a:r>
            <a:r>
              <a:rPr lang="pt-PT" sz="2400" dirty="0" smtClean="0"/>
              <a:t>.</a:t>
            </a:r>
          </a:p>
          <a:p>
            <a:pPr lvl="1"/>
            <a:r>
              <a:rPr lang="pt-PT" sz="2400" dirty="0" smtClean="0"/>
              <a:t>Disponibilizado via </a:t>
            </a:r>
            <a:r>
              <a:rPr lang="pt-PT" sz="2400" b="1" dirty="0" smtClean="0"/>
              <a:t>web</a:t>
            </a:r>
            <a:r>
              <a:rPr lang="pt-PT" sz="2400" dirty="0" smtClean="0"/>
              <a:t> usando o software </a:t>
            </a:r>
            <a:r>
              <a:rPr lang="pt-PT" sz="2400" i="1" dirty="0" smtClean="0"/>
              <a:t>LimeSurvey em</a:t>
            </a:r>
            <a:r>
              <a:rPr lang="pt-PT" sz="2400" dirty="0" smtClean="0"/>
              <a:t> </a:t>
            </a:r>
            <a:r>
              <a:rPr lang="pt-PT" sz="2400" dirty="0" smtClean="0">
                <a:hlinkClick r:id="rId2"/>
              </a:rPr>
              <a:t>http</a:t>
            </a:r>
            <a:r>
              <a:rPr lang="pt-PT" sz="2400" dirty="0">
                <a:hlinkClick r:id="rId2"/>
              </a:rPr>
              <a:t>://</a:t>
            </a:r>
            <a:r>
              <a:rPr lang="pt-PT" sz="2400" dirty="0" smtClean="0">
                <a:hlinkClick r:id="rId2"/>
              </a:rPr>
              <a:t>openaccess.sdum.uminho.pt/inqueritos</a:t>
            </a:r>
            <a:r>
              <a:rPr lang="pt-PT" sz="2400" dirty="0" smtClean="0"/>
              <a:t>.</a:t>
            </a:r>
          </a:p>
          <a:p>
            <a:pPr lvl="1"/>
            <a:r>
              <a:rPr lang="pt-PT" sz="2400" dirty="0" smtClean="0"/>
              <a:t>Período para resposta: </a:t>
            </a:r>
            <a:r>
              <a:rPr lang="pt-PT" sz="2400" b="1" dirty="0" smtClean="0"/>
              <a:t>19 de Junho a 27 de Julho 2012</a:t>
            </a:r>
            <a:r>
              <a:rPr lang="pt-PT" sz="2400" dirty="0" smtClean="0"/>
              <a:t>.</a:t>
            </a:r>
          </a:p>
          <a:p>
            <a:pPr lvl="1"/>
            <a:r>
              <a:rPr lang="pt-PT" sz="2400" dirty="0" smtClean="0"/>
              <a:t>Divulgação através de email para coordenadores e participantes de projetos financiados pelo 7ºPQ e pela FCT, e de canais de comunicação de universidades e organizações de investigação.</a:t>
            </a:r>
          </a:p>
          <a:p>
            <a:pPr lvl="1"/>
            <a:r>
              <a:rPr lang="pt-PT" b="1" dirty="0">
                <a:solidFill>
                  <a:srgbClr val="971318"/>
                </a:solidFill>
              </a:rPr>
              <a:t>1249 </a:t>
            </a:r>
            <a:r>
              <a:rPr lang="pt-PT" b="1" dirty="0" smtClean="0">
                <a:solidFill>
                  <a:srgbClr val="971318"/>
                </a:solidFill>
              </a:rPr>
              <a:t>respostas completas</a:t>
            </a:r>
            <a:r>
              <a:rPr lang="pt-PT" sz="2400" dirty="0" smtClean="0"/>
              <a:t>.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xmlns="" val="284731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ESTRUTURA DO ESTUDO</a:t>
            </a:r>
            <a:endParaRPr lang="pt-PT" dirty="0"/>
          </a:p>
        </p:txBody>
      </p:sp>
      <p:graphicFrame>
        <p:nvGraphicFramePr>
          <p:cNvPr id="4" name="Marcador de Posição de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40693300"/>
              </p:ext>
            </p:extLst>
          </p:nvPr>
        </p:nvGraphicFramePr>
        <p:xfrm>
          <a:off x="19239" y="1340768"/>
          <a:ext cx="9114613" cy="5517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97797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2" y="4221088"/>
            <a:ext cx="8098159" cy="1974428"/>
          </a:xfrm>
        </p:spPr>
        <p:txBody>
          <a:bodyPr/>
          <a:lstStyle/>
          <a:p>
            <a:r>
              <a:rPr lang="pt-PT" sz="4800" dirty="0"/>
              <a:t>Perfil e </a:t>
            </a:r>
            <a:r>
              <a:rPr lang="pt-PT" sz="4800" dirty="0" smtClean="0"/>
              <a:t>representatividade</a:t>
            </a:r>
            <a:br>
              <a:rPr lang="pt-PT" sz="4800" dirty="0" smtClean="0"/>
            </a:br>
            <a:r>
              <a:rPr lang="pt-PT" sz="4800" dirty="0" smtClean="0"/>
              <a:t>dos </a:t>
            </a:r>
            <a:r>
              <a:rPr lang="pt-PT" sz="4800" dirty="0"/>
              <a:t>participantes</a:t>
            </a:r>
            <a:endParaRPr lang="pt-PT" sz="4800" dirty="0">
              <a:solidFill>
                <a:schemeClr val="tx1"/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492897"/>
            <a:ext cx="7772400" cy="1914004"/>
          </a:xfrm>
        </p:spPr>
        <p:txBody>
          <a:bodyPr/>
          <a:lstStyle/>
          <a:p>
            <a:r>
              <a:rPr lang="pt-PT" sz="115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pt-PT" sz="115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572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 smtClean="0"/>
              <a:t>IDENTIFICAÇÃO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pt-PT" dirty="0"/>
              <a:t>Carreira Profissional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/>
              <a:t>Instituição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/>
              <a:t>Área </a:t>
            </a:r>
            <a:r>
              <a:rPr lang="pt-PT" dirty="0" smtClean="0"/>
              <a:t>Científica </a:t>
            </a:r>
            <a:endParaRPr lang="pt-PT" dirty="0"/>
          </a:p>
          <a:p>
            <a:pPr marL="514350" indent="-514350">
              <a:buFont typeface="+mj-lt"/>
              <a:buAutoNum type="arabicPeriod"/>
            </a:pPr>
            <a:r>
              <a:rPr lang="pt-PT" dirty="0"/>
              <a:t>Sexo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/>
              <a:t>Idade</a:t>
            </a:r>
          </a:p>
        </p:txBody>
      </p:sp>
    </p:spTree>
    <p:extLst>
      <p:ext uri="{BB962C8B-B14F-4D97-AF65-F5344CB8AC3E}">
        <p14:creationId xmlns:p14="http://schemas.microsoft.com/office/powerpoint/2010/main" xmlns="" val="387076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 smtClean="0"/>
              <a:t>CARREIRA PROFISSIONAL</a:t>
            </a:r>
            <a:endParaRPr lang="pt-PT" sz="4000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828412" y="1340768"/>
            <a:ext cx="3731324" cy="46371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pt-PT" dirty="0" smtClean="0"/>
              <a:t>Docente universitário: </a:t>
            </a:r>
            <a:r>
              <a:rPr lang="pt-PT" b="1" dirty="0" smtClean="0">
                <a:solidFill>
                  <a:srgbClr val="C00000"/>
                </a:solidFill>
              </a:rPr>
              <a:t>39%</a:t>
            </a:r>
          </a:p>
          <a:p>
            <a:r>
              <a:rPr lang="pt-PT" dirty="0" smtClean="0"/>
              <a:t>Investigação científica: </a:t>
            </a:r>
            <a:r>
              <a:rPr lang="pt-PT" b="1" dirty="0" smtClean="0">
                <a:solidFill>
                  <a:srgbClr val="C00000"/>
                </a:solidFill>
              </a:rPr>
              <a:t>23%</a:t>
            </a:r>
          </a:p>
          <a:p>
            <a:r>
              <a:rPr lang="pt-PT" dirty="0" smtClean="0"/>
              <a:t>Bolseiro: </a:t>
            </a:r>
            <a:r>
              <a:rPr lang="pt-PT" b="1" dirty="0" smtClean="0">
                <a:solidFill>
                  <a:srgbClr val="C00000"/>
                </a:solidFill>
              </a:rPr>
              <a:t>22%</a:t>
            </a:r>
          </a:p>
          <a:p>
            <a:r>
              <a:rPr lang="pt-PT" dirty="0" smtClean="0"/>
              <a:t>Docente do Politécnico: </a:t>
            </a:r>
            <a:r>
              <a:rPr lang="pt-PT" b="1" dirty="0" smtClean="0">
                <a:solidFill>
                  <a:srgbClr val="C00000"/>
                </a:solidFill>
              </a:rPr>
              <a:t>11%</a:t>
            </a:r>
          </a:p>
        </p:txBody>
      </p:sp>
      <p:pic>
        <p:nvPicPr>
          <p:cNvPr id="5" name="Picture 1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/>
          <a:srcRect l="9313"/>
          <a:stretch/>
        </p:blipFill>
        <p:spPr>
          <a:xfrm>
            <a:off x="655093" y="2780928"/>
            <a:ext cx="4111256" cy="31826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6242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 smtClean="0"/>
              <a:t>INSTITUIÇÃO</a:t>
            </a:r>
            <a:endParaRPr lang="pt-PT" sz="4000" dirty="0"/>
          </a:p>
        </p:txBody>
      </p:sp>
      <p:sp>
        <p:nvSpPr>
          <p:cNvPr id="7" name="Marcador de Posição de Conteúdo 6"/>
          <p:cNvSpPr>
            <a:spLocks noGrp="1"/>
          </p:cNvSpPr>
          <p:nvPr>
            <p:ph sz="half" idx="2"/>
          </p:nvPr>
        </p:nvSpPr>
        <p:spPr>
          <a:xfrm>
            <a:off x="4716016" y="2996952"/>
            <a:ext cx="3826768" cy="324036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pt-PT" dirty="0" smtClean="0"/>
              <a:t>Instituições:</a:t>
            </a:r>
          </a:p>
          <a:p>
            <a:pPr lvl="1"/>
            <a:r>
              <a:rPr lang="pt-PT" b="1" dirty="0" smtClean="0">
                <a:solidFill>
                  <a:srgbClr val="C00000"/>
                </a:solidFill>
              </a:rPr>
              <a:t>Ensino Superior: 87%</a:t>
            </a:r>
          </a:p>
          <a:p>
            <a:pPr lvl="1"/>
            <a:r>
              <a:rPr lang="pt-PT" dirty="0" smtClean="0"/>
              <a:t>Públicas do estado: 6%</a:t>
            </a:r>
          </a:p>
          <a:p>
            <a:pPr lvl="1"/>
            <a:r>
              <a:rPr lang="pt-PT" dirty="0" smtClean="0"/>
              <a:t>Privadas: 5%</a:t>
            </a:r>
          </a:p>
          <a:p>
            <a:r>
              <a:rPr lang="pt-PT" dirty="0" smtClean="0"/>
              <a:t>Ensino Superior</a:t>
            </a:r>
          </a:p>
          <a:p>
            <a:pPr lvl="1"/>
            <a:r>
              <a:rPr lang="pt-PT" dirty="0" smtClean="0">
                <a:solidFill>
                  <a:srgbClr val="C00000"/>
                </a:solidFill>
              </a:rPr>
              <a:t>Público: 95%</a:t>
            </a:r>
          </a:p>
          <a:p>
            <a:pPr lvl="1"/>
            <a:r>
              <a:rPr lang="pt-PT" dirty="0" smtClean="0"/>
              <a:t>Privado: 5%</a:t>
            </a:r>
          </a:p>
          <a:p>
            <a:endParaRPr lang="pt-PT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8" r="13372" b="33847"/>
          <a:stretch/>
        </p:blipFill>
        <p:spPr bwMode="auto">
          <a:xfrm>
            <a:off x="611560" y="1779649"/>
            <a:ext cx="7920000" cy="9985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2665" b="13305"/>
          <a:stretch/>
        </p:blipFill>
        <p:spPr bwMode="auto">
          <a:xfrm>
            <a:off x="265168" y="3196219"/>
            <a:ext cx="3946792" cy="27530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7235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 smtClean="0"/>
              <a:t>DOMÍNIO CIENTÍFICO</a:t>
            </a:r>
            <a:endParaRPr lang="pt-PT" sz="4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530" b="67720"/>
          <a:stretch/>
        </p:blipFill>
        <p:spPr bwMode="auto">
          <a:xfrm>
            <a:off x="899591" y="1340768"/>
            <a:ext cx="5400000" cy="19931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5612" b="25048"/>
          <a:stretch/>
        </p:blipFill>
        <p:spPr bwMode="auto">
          <a:xfrm>
            <a:off x="2133016" y="3498664"/>
            <a:ext cx="5220000" cy="16379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20" b="90985"/>
          <a:stretch/>
        </p:blipFill>
        <p:spPr bwMode="auto">
          <a:xfrm>
            <a:off x="3203848" y="5378103"/>
            <a:ext cx="5220000" cy="6431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Oval 14"/>
          <p:cNvSpPr/>
          <p:nvPr/>
        </p:nvSpPr>
        <p:spPr>
          <a:xfrm>
            <a:off x="1412937" y="4686611"/>
            <a:ext cx="900000" cy="900000"/>
          </a:xfrm>
          <a:prstGeom prst="ellipse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000" b="1" dirty="0" smtClean="0"/>
              <a:t>21</a:t>
            </a:r>
            <a:r>
              <a:rPr lang="pt-PT" sz="2000" dirty="0" smtClean="0"/>
              <a:t>%</a:t>
            </a:r>
            <a:endParaRPr lang="pt-PT" sz="2400" dirty="0"/>
          </a:p>
        </p:txBody>
      </p:sp>
      <p:sp>
        <p:nvSpPr>
          <p:cNvPr id="17" name="Oval 16"/>
          <p:cNvSpPr/>
          <p:nvPr/>
        </p:nvSpPr>
        <p:spPr>
          <a:xfrm>
            <a:off x="179512" y="2996952"/>
            <a:ext cx="1008112" cy="1008000"/>
          </a:xfrm>
          <a:prstGeom prst="ellipse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400" b="1" dirty="0" smtClean="0"/>
              <a:t>26</a:t>
            </a:r>
            <a:r>
              <a:rPr lang="pt-PT" sz="2400" dirty="0" smtClean="0"/>
              <a:t>%</a:t>
            </a:r>
            <a:endParaRPr lang="pt-PT" sz="2400" dirty="0"/>
          </a:p>
        </p:txBody>
      </p:sp>
      <p:sp>
        <p:nvSpPr>
          <p:cNvPr id="18" name="Oval 17"/>
          <p:cNvSpPr/>
          <p:nvPr/>
        </p:nvSpPr>
        <p:spPr>
          <a:xfrm>
            <a:off x="2555776" y="5661336"/>
            <a:ext cx="792000" cy="792000"/>
          </a:xfrm>
          <a:prstGeom prst="ellipse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/>
              <a:t>19</a:t>
            </a:r>
            <a:r>
              <a:rPr lang="pt-PT" dirty="0" smtClean="0"/>
              <a:t>%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xmlns="" val="128124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340768"/>
            <a:ext cx="7200000" cy="50547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/>
              <a:t>DOMÍNIO CIENTÍFICO</a:t>
            </a:r>
          </a:p>
        </p:txBody>
      </p:sp>
    </p:spTree>
    <p:extLst>
      <p:ext uri="{BB962C8B-B14F-4D97-AF65-F5344CB8AC3E}">
        <p14:creationId xmlns:p14="http://schemas.microsoft.com/office/powerpoint/2010/main" xmlns="" val="200740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 smtClean="0"/>
              <a:t>IDADE/SEXO</a:t>
            </a:r>
            <a:endParaRPr lang="pt-PT" dirty="0"/>
          </a:p>
        </p:txBody>
      </p:sp>
      <p:grpSp>
        <p:nvGrpSpPr>
          <p:cNvPr id="12" name="Grupo 11"/>
          <p:cNvGrpSpPr/>
          <p:nvPr/>
        </p:nvGrpSpPr>
        <p:grpSpPr>
          <a:xfrm>
            <a:off x="251520" y="1446663"/>
            <a:ext cx="6048000" cy="4553694"/>
            <a:chOff x="251520" y="1446663"/>
            <a:chExt cx="6048000" cy="4553694"/>
          </a:xfrm>
        </p:grpSpPr>
        <p:pic>
          <p:nvPicPr>
            <p:cNvPr id="4" name="Picture 5"/>
            <p:cNvPicPr>
              <a:picLocks noChangeAspect="1"/>
            </p:cNvPicPr>
            <p:nvPr/>
          </p:nvPicPr>
          <p:blipFill rotWithShape="1">
            <a:blip r:embed="rId2" cstate="print"/>
            <a:srcRect l="5972" t="4047" r="4558"/>
            <a:stretch/>
          </p:blipFill>
          <p:spPr>
            <a:xfrm>
              <a:off x="251520" y="1446663"/>
              <a:ext cx="6048000" cy="455369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8" name="CaixaDeTexto 7"/>
            <p:cNvSpPr txBox="1"/>
            <p:nvPr/>
          </p:nvSpPr>
          <p:spPr>
            <a:xfrm>
              <a:off x="3059832" y="4613066"/>
              <a:ext cx="10081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2000" dirty="0" smtClean="0">
                  <a:solidFill>
                    <a:schemeClr val="bg1"/>
                  </a:solidFill>
                </a:rPr>
                <a:t>31-40</a:t>
              </a:r>
              <a:endParaRPr lang="pt-PT" sz="1600" dirty="0">
                <a:solidFill>
                  <a:schemeClr val="bg1"/>
                </a:solidFill>
              </a:endParaRPr>
            </a:p>
          </p:txBody>
        </p:sp>
        <p:sp>
          <p:nvSpPr>
            <p:cNvPr id="9" name="CaixaDeTexto 8"/>
            <p:cNvSpPr txBox="1"/>
            <p:nvPr/>
          </p:nvSpPr>
          <p:spPr>
            <a:xfrm>
              <a:off x="1187624" y="4581128"/>
              <a:ext cx="10081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2000" dirty="0" smtClean="0">
                  <a:solidFill>
                    <a:schemeClr val="bg1"/>
                  </a:solidFill>
                </a:rPr>
                <a:t>41-50</a:t>
              </a:r>
              <a:endParaRPr lang="pt-PT" sz="1600" dirty="0">
                <a:solidFill>
                  <a:schemeClr val="bg1"/>
                </a:solidFill>
              </a:endParaRPr>
            </a:p>
          </p:txBody>
        </p:sp>
        <p:sp>
          <p:nvSpPr>
            <p:cNvPr id="10" name="CaixaDeTexto 9"/>
            <p:cNvSpPr txBox="1"/>
            <p:nvPr/>
          </p:nvSpPr>
          <p:spPr>
            <a:xfrm>
              <a:off x="1115616" y="2738437"/>
              <a:ext cx="10081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2000" dirty="0" smtClean="0">
                  <a:solidFill>
                    <a:schemeClr val="bg1"/>
                  </a:solidFill>
                </a:rPr>
                <a:t>51-60</a:t>
              </a:r>
              <a:endParaRPr lang="pt-PT" sz="1600" dirty="0">
                <a:solidFill>
                  <a:schemeClr val="bg1"/>
                </a:solidFill>
              </a:endParaRPr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2699792" y="2524834"/>
              <a:ext cx="10081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2000" dirty="0" smtClean="0">
                  <a:solidFill>
                    <a:schemeClr val="bg1"/>
                  </a:solidFill>
                </a:rPr>
                <a:t>até 30</a:t>
              </a:r>
              <a:endParaRPr lang="pt-PT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Grupo 12"/>
          <p:cNvGrpSpPr/>
          <p:nvPr/>
        </p:nvGrpSpPr>
        <p:grpSpPr>
          <a:xfrm>
            <a:off x="5364488" y="3178125"/>
            <a:ext cx="3600000" cy="2829515"/>
            <a:chOff x="5364488" y="3178125"/>
            <a:chExt cx="3600000" cy="2829515"/>
          </a:xfrm>
        </p:grpSpPr>
        <p:pic>
          <p:nvPicPr>
            <p:cNvPr id="6" name="Picture 4"/>
            <p:cNvPicPr>
              <a:picLocks noChangeAspect="1"/>
            </p:cNvPicPr>
            <p:nvPr/>
          </p:nvPicPr>
          <p:blipFill rotWithShape="1">
            <a:blip r:embed="rId3" cstate="print"/>
            <a:srcRect r="10678"/>
            <a:stretch/>
          </p:blipFill>
          <p:spPr>
            <a:xfrm>
              <a:off x="5364488" y="3178125"/>
              <a:ext cx="3600000" cy="282951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" name="CaixaDeTexto 2"/>
            <p:cNvSpPr txBox="1"/>
            <p:nvPr/>
          </p:nvSpPr>
          <p:spPr>
            <a:xfrm>
              <a:off x="7020272" y="4365104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2000" dirty="0" smtClean="0">
                  <a:solidFill>
                    <a:schemeClr val="bg1"/>
                  </a:solidFill>
                </a:rPr>
                <a:t>45% </a:t>
              </a:r>
              <a:r>
                <a:rPr lang="pt-PT" sz="2000" b="1" dirty="0" smtClean="0">
                  <a:solidFill>
                    <a:schemeClr val="bg1"/>
                  </a:solidFill>
                </a:rPr>
                <a:t>F</a:t>
              </a:r>
              <a:endParaRPr lang="pt-PT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CaixaDeTexto 6"/>
            <p:cNvSpPr txBox="1"/>
            <p:nvPr/>
          </p:nvSpPr>
          <p:spPr>
            <a:xfrm>
              <a:off x="5796136" y="4653136"/>
              <a:ext cx="11523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2000" dirty="0" smtClean="0">
                  <a:solidFill>
                    <a:schemeClr val="bg1"/>
                  </a:solidFill>
                </a:rPr>
                <a:t>55%</a:t>
              </a:r>
              <a:r>
                <a:rPr lang="pt-PT" sz="2000" b="1" dirty="0" smtClean="0">
                  <a:solidFill>
                    <a:schemeClr val="bg1"/>
                  </a:solidFill>
                </a:rPr>
                <a:t> M</a:t>
              </a:r>
              <a:endParaRPr lang="pt-PT" sz="16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4377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 smtClean="0"/>
              <a:t>CHECKLIST  IDENTIFICAÇÃO</a:t>
            </a:r>
            <a:endParaRPr lang="pt-PT" sz="4000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441632" y="1600201"/>
            <a:ext cx="4140000" cy="1036711"/>
          </a:xfrm>
          <a:solidFill>
            <a:srgbClr val="FFC000"/>
          </a:solidFill>
        </p:spPr>
        <p:txBody>
          <a:bodyPr/>
          <a:lstStyle/>
          <a:p>
            <a:r>
              <a:rPr lang="pt-PT" sz="2400" dirty="0" smtClean="0"/>
              <a:t>Idade 31-40: </a:t>
            </a:r>
            <a:r>
              <a:rPr lang="pt-PT" sz="2400" b="1" dirty="0" smtClean="0">
                <a:solidFill>
                  <a:srgbClr val="C00000"/>
                </a:solidFill>
              </a:rPr>
              <a:t>35%</a:t>
            </a:r>
          </a:p>
          <a:p>
            <a:r>
              <a:rPr lang="pt-PT" sz="2400" dirty="0" smtClean="0"/>
              <a:t>Idade 41-50: </a:t>
            </a:r>
            <a:r>
              <a:rPr lang="pt-PT" sz="2400" b="1" dirty="0" smtClean="0">
                <a:solidFill>
                  <a:srgbClr val="C00000"/>
                </a:solidFill>
              </a:rPr>
              <a:t>30%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256464" y="2726536"/>
            <a:ext cx="4140000" cy="1800000"/>
          </a:xfrm>
          <a:solidFill>
            <a:srgbClr val="00B0F0"/>
          </a:solidFill>
        </p:spPr>
        <p:txBody>
          <a:bodyPr/>
          <a:lstStyle/>
          <a:p>
            <a:r>
              <a:rPr lang="pt-PT" sz="2400" dirty="0"/>
              <a:t>Docente </a:t>
            </a:r>
            <a:r>
              <a:rPr lang="pt-PT" sz="2400" dirty="0" smtClean="0"/>
              <a:t>universitário: </a:t>
            </a:r>
            <a:r>
              <a:rPr lang="pt-PT" sz="2400" b="1" dirty="0" smtClean="0">
                <a:solidFill>
                  <a:srgbClr val="C00000"/>
                </a:solidFill>
              </a:rPr>
              <a:t>39%</a:t>
            </a:r>
          </a:p>
          <a:p>
            <a:r>
              <a:rPr lang="pt-PT" sz="2400" dirty="0" smtClean="0"/>
              <a:t>Investigação científica: </a:t>
            </a:r>
            <a:r>
              <a:rPr lang="pt-PT" sz="2400" b="1" dirty="0" smtClean="0">
                <a:solidFill>
                  <a:srgbClr val="C00000"/>
                </a:solidFill>
              </a:rPr>
              <a:t>23</a:t>
            </a:r>
            <a:r>
              <a:rPr lang="pt-PT" sz="2400" b="1" dirty="0">
                <a:solidFill>
                  <a:srgbClr val="C00000"/>
                </a:solidFill>
              </a:rPr>
              <a:t>%</a:t>
            </a:r>
          </a:p>
          <a:p>
            <a:r>
              <a:rPr lang="pt-PT" sz="2400" dirty="0" smtClean="0"/>
              <a:t>Bolseiro: </a:t>
            </a:r>
            <a:r>
              <a:rPr lang="pt-PT" sz="2400" b="1" dirty="0" smtClean="0">
                <a:solidFill>
                  <a:srgbClr val="C00000"/>
                </a:solidFill>
              </a:rPr>
              <a:t>22</a:t>
            </a:r>
            <a:r>
              <a:rPr lang="pt-PT" sz="2400" b="1" dirty="0">
                <a:solidFill>
                  <a:srgbClr val="C00000"/>
                </a:solidFill>
              </a:rPr>
              <a:t>%</a:t>
            </a:r>
          </a:p>
          <a:p>
            <a:r>
              <a:rPr lang="pt-PT" sz="2400" dirty="0"/>
              <a:t>Docente do </a:t>
            </a:r>
            <a:r>
              <a:rPr lang="pt-PT" sz="2400" dirty="0" smtClean="0"/>
              <a:t>Politécnico: </a:t>
            </a:r>
            <a:r>
              <a:rPr lang="pt-PT" sz="2400" b="1" dirty="0" smtClean="0">
                <a:solidFill>
                  <a:srgbClr val="C00000"/>
                </a:solidFill>
              </a:rPr>
              <a:t>11</a:t>
            </a:r>
            <a:r>
              <a:rPr lang="pt-PT" sz="2400" b="1" dirty="0">
                <a:solidFill>
                  <a:srgbClr val="C00000"/>
                </a:solidFill>
              </a:rPr>
              <a:t>%</a:t>
            </a:r>
          </a:p>
          <a:p>
            <a:endParaRPr lang="pt-PT" sz="2400" dirty="0"/>
          </a:p>
        </p:txBody>
      </p:sp>
      <p:sp>
        <p:nvSpPr>
          <p:cNvPr id="6" name="Marcador de Posição de Conteúdo 2"/>
          <p:cNvSpPr txBox="1">
            <a:spLocks/>
          </p:cNvSpPr>
          <p:nvPr/>
        </p:nvSpPr>
        <p:spPr bwMode="auto">
          <a:xfrm>
            <a:off x="4455280" y="2725788"/>
            <a:ext cx="4149168" cy="1800000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2800">
                <a:solidFill>
                  <a:srgbClr val="333333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2400">
                <a:solidFill>
                  <a:srgbClr val="333333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2000">
                <a:solidFill>
                  <a:srgbClr val="333333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9pPr>
          </a:lstStyle>
          <a:p>
            <a:r>
              <a:rPr lang="pt-PT" sz="2400" dirty="0" smtClean="0"/>
              <a:t>Engenharia e Tecnologia:</a:t>
            </a:r>
            <a:r>
              <a:rPr lang="pt-PT" sz="2400" b="1" dirty="0" smtClean="0">
                <a:solidFill>
                  <a:srgbClr val="C00000"/>
                </a:solidFill>
              </a:rPr>
              <a:t>26%</a:t>
            </a:r>
          </a:p>
          <a:p>
            <a:r>
              <a:rPr lang="pt-PT" sz="2400" dirty="0" smtClean="0"/>
              <a:t>Ciências Sociais: </a:t>
            </a:r>
            <a:r>
              <a:rPr lang="pt-PT" sz="2400" b="1" dirty="0" smtClean="0">
                <a:solidFill>
                  <a:srgbClr val="C00000"/>
                </a:solidFill>
              </a:rPr>
              <a:t>21%</a:t>
            </a:r>
          </a:p>
          <a:p>
            <a:r>
              <a:rPr lang="pt-PT" sz="2400" dirty="0"/>
              <a:t>Ciências Naturais: </a:t>
            </a:r>
            <a:r>
              <a:rPr lang="pt-PT" sz="2400" b="1" dirty="0">
                <a:solidFill>
                  <a:srgbClr val="C00000"/>
                </a:solidFill>
              </a:rPr>
              <a:t>19%</a:t>
            </a:r>
          </a:p>
          <a:p>
            <a:r>
              <a:rPr lang="pt-PT" sz="2400" dirty="0" smtClean="0"/>
              <a:t>Ciências Médicas: </a:t>
            </a:r>
            <a:r>
              <a:rPr lang="pt-PT" sz="2400" b="1" dirty="0" smtClean="0">
                <a:solidFill>
                  <a:srgbClr val="C00000"/>
                </a:solidFill>
              </a:rPr>
              <a:t>11%</a:t>
            </a:r>
          </a:p>
        </p:txBody>
      </p:sp>
      <p:sp>
        <p:nvSpPr>
          <p:cNvPr id="7" name="Marcador de Posição de Conteúdo 3"/>
          <p:cNvSpPr txBox="1">
            <a:spLocks/>
          </p:cNvSpPr>
          <p:nvPr/>
        </p:nvSpPr>
        <p:spPr bwMode="auto">
          <a:xfrm>
            <a:off x="255538" y="4624536"/>
            <a:ext cx="8352000" cy="1396752"/>
          </a:xfrm>
          <a:prstGeom prst="rect">
            <a:avLst/>
          </a:prstGeom>
          <a:solidFill>
            <a:srgbClr val="FF7C8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2800">
                <a:solidFill>
                  <a:srgbClr val="333333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2400">
                <a:solidFill>
                  <a:srgbClr val="333333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2000">
                <a:solidFill>
                  <a:srgbClr val="333333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9pPr>
          </a:lstStyle>
          <a:p>
            <a:r>
              <a:rPr lang="pt-PT" sz="2400" dirty="0" smtClean="0"/>
              <a:t>Instituições de Ensino </a:t>
            </a:r>
            <a:r>
              <a:rPr lang="pt-PT" sz="2400" dirty="0"/>
              <a:t>Superior: </a:t>
            </a:r>
            <a:r>
              <a:rPr lang="pt-PT" sz="2400" b="1" dirty="0">
                <a:solidFill>
                  <a:srgbClr val="C00000"/>
                </a:solidFill>
              </a:rPr>
              <a:t>87%</a:t>
            </a:r>
          </a:p>
          <a:p>
            <a:r>
              <a:rPr lang="pt-PT" sz="2400" dirty="0" smtClean="0"/>
              <a:t>Instituições e organismos Públicos </a:t>
            </a:r>
            <a:r>
              <a:rPr lang="pt-PT" sz="2400" dirty="0"/>
              <a:t>do estado: </a:t>
            </a:r>
            <a:r>
              <a:rPr lang="pt-PT" sz="2400" b="1" dirty="0">
                <a:solidFill>
                  <a:srgbClr val="C00000"/>
                </a:solidFill>
              </a:rPr>
              <a:t>6%</a:t>
            </a:r>
          </a:p>
          <a:p>
            <a:r>
              <a:rPr lang="pt-PT" sz="2400" dirty="0" smtClean="0"/>
              <a:t>Instituições Privadas sem fins lucrativos e empresas: </a:t>
            </a:r>
            <a:r>
              <a:rPr lang="pt-PT" sz="2400" b="1" dirty="0" smtClean="0">
                <a:solidFill>
                  <a:srgbClr val="C00000"/>
                </a:solidFill>
              </a:rPr>
              <a:t>6%</a:t>
            </a:r>
            <a:endParaRPr lang="pt-PT" sz="2400" b="1" dirty="0">
              <a:solidFill>
                <a:srgbClr val="C00000"/>
              </a:solidFill>
            </a:endParaRPr>
          </a:p>
        </p:txBody>
      </p:sp>
      <p:sp>
        <p:nvSpPr>
          <p:cNvPr id="8" name="Marcador de Posição de Conteúdo 3"/>
          <p:cNvSpPr txBox="1">
            <a:spLocks/>
          </p:cNvSpPr>
          <p:nvPr/>
        </p:nvSpPr>
        <p:spPr bwMode="auto">
          <a:xfrm>
            <a:off x="251520" y="1600201"/>
            <a:ext cx="4140000" cy="1036711"/>
          </a:xfrm>
          <a:prstGeom prst="rect">
            <a:avLst/>
          </a:prstGeom>
          <a:solidFill>
            <a:srgbClr val="CCFF3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2800">
                <a:solidFill>
                  <a:srgbClr val="333333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2400">
                <a:solidFill>
                  <a:srgbClr val="333333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2000">
                <a:solidFill>
                  <a:srgbClr val="333333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71318"/>
              </a:buClr>
              <a:buFont typeface="Wingdings" pitchFamily="2" charset="2"/>
              <a:buChar char="§"/>
              <a:defRPr sz="1800">
                <a:solidFill>
                  <a:srgbClr val="333333"/>
                </a:solidFill>
                <a:latin typeface="+mn-lt"/>
              </a:defRPr>
            </a:lvl9pPr>
          </a:lstStyle>
          <a:p>
            <a:r>
              <a:rPr lang="pt-PT" sz="2400" dirty="0" smtClean="0"/>
              <a:t>Masculino: </a:t>
            </a:r>
            <a:r>
              <a:rPr lang="pt-PT" sz="2400" b="1" dirty="0" smtClean="0">
                <a:solidFill>
                  <a:srgbClr val="C00000"/>
                </a:solidFill>
              </a:rPr>
              <a:t>55%</a:t>
            </a:r>
          </a:p>
          <a:p>
            <a:r>
              <a:rPr lang="pt-PT" sz="2400" dirty="0" smtClean="0"/>
              <a:t>Feminino: </a:t>
            </a:r>
            <a:r>
              <a:rPr lang="pt-PT" sz="2400" b="1" dirty="0" smtClean="0">
                <a:solidFill>
                  <a:srgbClr val="C00000"/>
                </a:solidFill>
              </a:rPr>
              <a:t>45%</a:t>
            </a:r>
          </a:p>
        </p:txBody>
      </p:sp>
    </p:spTree>
    <p:extLst>
      <p:ext uri="{BB962C8B-B14F-4D97-AF65-F5344CB8AC3E}">
        <p14:creationId xmlns:p14="http://schemas.microsoft.com/office/powerpoint/2010/main" xmlns="" val="23849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98464"/>
            <a:ext cx="8229600" cy="1143000"/>
          </a:xfrm>
        </p:spPr>
        <p:txBody>
          <a:bodyPr/>
          <a:lstStyle/>
          <a:p>
            <a:r>
              <a:rPr lang="pt-PT" sz="4000" cap="all" dirty="0" smtClean="0"/>
              <a:t>Representatividade</a:t>
            </a:r>
            <a:br>
              <a:rPr lang="pt-PT" sz="4000" cap="all" dirty="0" smtClean="0"/>
            </a:br>
            <a:r>
              <a:rPr lang="pt-PT" sz="4000" cap="all" dirty="0" smtClean="0"/>
              <a:t>das </a:t>
            </a:r>
            <a:r>
              <a:rPr lang="pt-PT" sz="4000" cap="all" dirty="0"/>
              <a:t>respostas 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525963"/>
          </a:xfrm>
          <a:noFill/>
        </p:spPr>
        <p:txBody>
          <a:bodyPr/>
          <a:lstStyle/>
          <a:p>
            <a:r>
              <a:rPr lang="pt-PT" sz="2800" dirty="0" smtClean="0">
                <a:solidFill>
                  <a:schemeClr val="tx1"/>
                </a:solidFill>
              </a:rPr>
              <a:t>Existência de </a:t>
            </a:r>
            <a:r>
              <a:rPr lang="pt-PT" sz="2800" b="1" dirty="0" smtClean="0">
                <a:solidFill>
                  <a:srgbClr val="971318"/>
                </a:solidFill>
              </a:rPr>
              <a:t>equivalência</a:t>
            </a:r>
            <a:r>
              <a:rPr lang="pt-PT" sz="2800" dirty="0" smtClean="0">
                <a:solidFill>
                  <a:srgbClr val="971318"/>
                </a:solidFill>
              </a:rPr>
              <a:t> </a:t>
            </a:r>
            <a:r>
              <a:rPr lang="pt-PT" sz="2800" dirty="0" smtClean="0">
                <a:solidFill>
                  <a:schemeClr val="tx1"/>
                </a:solidFill>
              </a:rPr>
              <a:t>entre </a:t>
            </a:r>
            <a:r>
              <a:rPr lang="pt-PT" sz="2800" dirty="0">
                <a:solidFill>
                  <a:schemeClr val="tx1"/>
                </a:solidFill>
              </a:rPr>
              <a:t>dados </a:t>
            </a:r>
            <a:r>
              <a:rPr lang="pt-PT" sz="2800" dirty="0" smtClean="0">
                <a:solidFill>
                  <a:schemeClr val="tx1"/>
                </a:solidFill>
              </a:rPr>
              <a:t>da amostra (na </a:t>
            </a:r>
            <a:r>
              <a:rPr lang="pt-PT" sz="2800" dirty="0" smtClean="0"/>
              <a:t>identificação </a:t>
            </a:r>
            <a:r>
              <a:rPr lang="pt-PT" sz="2800" dirty="0"/>
              <a:t>da carreira profissional e </a:t>
            </a:r>
            <a:r>
              <a:rPr lang="pt-PT" sz="2800" dirty="0" smtClean="0"/>
              <a:t>instituição) </a:t>
            </a:r>
            <a:r>
              <a:rPr lang="pt-PT" sz="2800" dirty="0" smtClean="0">
                <a:solidFill>
                  <a:schemeClr val="tx1"/>
                </a:solidFill>
              </a:rPr>
              <a:t>e os dados de c</a:t>
            </a:r>
            <a:r>
              <a:rPr lang="pt-PT" sz="2800" dirty="0" smtClean="0"/>
              <a:t>aracterização </a:t>
            </a:r>
            <a:r>
              <a:rPr lang="pt-PT" sz="2800" dirty="0"/>
              <a:t>demográfica da </a:t>
            </a:r>
            <a:r>
              <a:rPr lang="pt-PT" sz="2800" b="1" dirty="0"/>
              <a:t>população </a:t>
            </a:r>
            <a:r>
              <a:rPr lang="pt-PT" sz="2800" b="1" dirty="0" smtClean="0"/>
              <a:t>inquirida </a:t>
            </a:r>
            <a:r>
              <a:rPr lang="pt-PT" sz="2400" dirty="0" smtClean="0"/>
              <a:t>(</a:t>
            </a:r>
            <a:r>
              <a:rPr lang="pt-PT" sz="2000" dirty="0" smtClean="0"/>
              <a:t>utilização de </a:t>
            </a:r>
            <a:r>
              <a:rPr lang="pt-PT" sz="2000" dirty="0"/>
              <a:t>dados disponíveis pelo GPEARI e na </a:t>
            </a:r>
            <a:r>
              <a:rPr lang="pt-PT" sz="2000" dirty="0" smtClean="0"/>
              <a:t>PORDATA</a:t>
            </a:r>
            <a:r>
              <a:rPr lang="pt-PT" sz="2400" dirty="0" smtClean="0"/>
              <a:t>).</a:t>
            </a:r>
          </a:p>
          <a:p>
            <a:r>
              <a:rPr lang="pt-PT" sz="2800" dirty="0"/>
              <a:t>Significativa </a:t>
            </a:r>
            <a:r>
              <a:rPr lang="pt-PT" sz="2800" dirty="0" smtClean="0"/>
              <a:t>abrangência e </a:t>
            </a:r>
            <a:r>
              <a:rPr lang="pt-PT" sz="2800" b="1" dirty="0" smtClean="0">
                <a:solidFill>
                  <a:srgbClr val="C00000"/>
                </a:solidFill>
              </a:rPr>
              <a:t>representatividade</a:t>
            </a:r>
            <a:r>
              <a:rPr lang="pt-PT" sz="2800" dirty="0" smtClean="0">
                <a:solidFill>
                  <a:srgbClr val="C00000"/>
                </a:solidFill>
              </a:rPr>
              <a:t> </a:t>
            </a:r>
            <a:r>
              <a:rPr lang="pt-PT" sz="2800" dirty="0"/>
              <a:t>nos </a:t>
            </a:r>
            <a:r>
              <a:rPr lang="pt-PT" sz="2800" b="1" dirty="0"/>
              <a:t>domínios </a:t>
            </a:r>
            <a:r>
              <a:rPr lang="pt-PT" sz="2800" b="1" dirty="0" smtClean="0"/>
              <a:t>científicos</a:t>
            </a:r>
            <a:r>
              <a:rPr lang="pt-PT" sz="2800" dirty="0" smtClean="0"/>
              <a:t>.</a:t>
            </a:r>
          </a:p>
          <a:p>
            <a:r>
              <a:rPr lang="pt-PT" sz="2800" dirty="0" smtClean="0"/>
              <a:t>Relevante amostra de participantes do ensino superior, particularmente Universidades públicas.</a:t>
            </a:r>
          </a:p>
          <a:p>
            <a:r>
              <a:rPr lang="pt-PT" sz="2800" dirty="0" smtClean="0"/>
              <a:t>Elevada </a:t>
            </a:r>
            <a:r>
              <a:rPr lang="pt-PT" sz="2800" b="1" dirty="0" smtClean="0"/>
              <a:t>participação em projetos </a:t>
            </a:r>
            <a:r>
              <a:rPr lang="pt-PT" sz="2800" dirty="0" smtClean="0"/>
              <a:t>financiados.</a:t>
            </a:r>
          </a:p>
          <a:p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600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758404"/>
          </a:xfrm>
        </p:spPr>
        <p:txBody>
          <a:bodyPr/>
          <a:lstStyle/>
          <a:p>
            <a:r>
              <a:rPr lang="pt-PT" sz="4800" dirty="0" smtClean="0"/>
              <a:t>Participação</a:t>
            </a:r>
            <a:br>
              <a:rPr lang="pt-PT" sz="4800" dirty="0" smtClean="0"/>
            </a:br>
            <a:r>
              <a:rPr lang="pt-PT" sz="4800" dirty="0" smtClean="0"/>
              <a:t>em </a:t>
            </a:r>
            <a:r>
              <a:rPr lang="pt-PT" sz="4800" dirty="0"/>
              <a:t>PROJETOS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z="115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pt-PT" sz="115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190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PARTICIPAÇÃO EM PROJETOS</a:t>
            </a:r>
            <a:endParaRPr lang="pt-PT" dirty="0"/>
          </a:p>
        </p:txBody>
      </p:sp>
      <p:pic>
        <p:nvPicPr>
          <p:cNvPr id="6" name="Picture 1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13190"/>
            <a:ext cx="4860000" cy="3411954"/>
          </a:xfrm>
          <a:prstGeom prst="rect">
            <a:avLst/>
          </a:prstGeom>
        </p:spPr>
      </p:pic>
      <p:pic>
        <p:nvPicPr>
          <p:cNvPr id="5" name="Picture 2"/>
          <p:cNvPicPr/>
          <p:nvPr/>
        </p:nvPicPr>
        <p:blipFill rotWithShape="1">
          <a:blip r:embed="rId3" cstate="print"/>
          <a:srcRect r="3473"/>
          <a:stretch/>
        </p:blipFill>
        <p:spPr>
          <a:xfrm>
            <a:off x="4027250" y="2430363"/>
            <a:ext cx="4937238" cy="3590925"/>
          </a:xfrm>
          <a:prstGeom prst="rect">
            <a:avLst/>
          </a:prstGeom>
        </p:spPr>
      </p:pic>
      <p:sp>
        <p:nvSpPr>
          <p:cNvPr id="2" name="Rectângulo 1"/>
          <p:cNvSpPr/>
          <p:nvPr/>
        </p:nvSpPr>
        <p:spPr>
          <a:xfrm rot="20972234">
            <a:off x="611561" y="4455488"/>
            <a:ext cx="1872208" cy="914400"/>
          </a:xfrm>
          <a:prstGeom prst="rect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/>
              <a:t>7º PQ</a:t>
            </a:r>
          </a:p>
        </p:txBody>
      </p:sp>
      <p:sp>
        <p:nvSpPr>
          <p:cNvPr id="8" name="Rectângulo 7"/>
          <p:cNvSpPr/>
          <p:nvPr/>
        </p:nvSpPr>
        <p:spPr>
          <a:xfrm rot="398214">
            <a:off x="6867738" y="3847562"/>
            <a:ext cx="1872208" cy="914400"/>
          </a:xfrm>
          <a:prstGeom prst="rect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/>
              <a:t>FCT</a:t>
            </a:r>
          </a:p>
        </p:txBody>
      </p:sp>
    </p:spTree>
    <p:extLst>
      <p:ext uri="{BB962C8B-B14F-4D97-AF65-F5344CB8AC3E}">
        <p14:creationId xmlns:p14="http://schemas.microsoft.com/office/powerpoint/2010/main" xmlns="" val="413273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SOBRE OS PROJETOS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96544"/>
          </a:xfrm>
        </p:spPr>
        <p:txBody>
          <a:bodyPr/>
          <a:lstStyle/>
          <a:p>
            <a:pPr marL="0" indent="0">
              <a:buNone/>
            </a:pPr>
            <a:r>
              <a:rPr lang="pt-PT" b="1" dirty="0" smtClean="0">
                <a:solidFill>
                  <a:srgbClr val="971318"/>
                </a:solidFill>
              </a:rPr>
              <a:t>FCT</a:t>
            </a:r>
          </a:p>
          <a:p>
            <a:r>
              <a:rPr lang="pt-PT" dirty="0" smtClean="0"/>
              <a:t>Participação </a:t>
            </a:r>
            <a:r>
              <a:rPr lang="pt-PT" dirty="0"/>
              <a:t>como </a:t>
            </a:r>
            <a:r>
              <a:rPr lang="pt-PT" dirty="0" smtClean="0"/>
              <a:t>investigador: </a:t>
            </a:r>
            <a:r>
              <a:rPr lang="pt-PT" b="1" dirty="0" smtClean="0">
                <a:solidFill>
                  <a:srgbClr val="971318"/>
                </a:solidFill>
              </a:rPr>
              <a:t>1039</a:t>
            </a:r>
          </a:p>
          <a:p>
            <a:r>
              <a:rPr lang="pt-PT" dirty="0" smtClean="0"/>
              <a:t>Participação </a:t>
            </a:r>
            <a:r>
              <a:rPr lang="pt-PT" dirty="0"/>
              <a:t>como </a:t>
            </a:r>
            <a:r>
              <a:rPr lang="pt-PT" b="1" dirty="0">
                <a:solidFill>
                  <a:srgbClr val="971318"/>
                </a:solidFill>
              </a:rPr>
              <a:t>coordenador</a:t>
            </a:r>
            <a:r>
              <a:rPr lang="pt-PT" dirty="0"/>
              <a:t>: </a:t>
            </a:r>
            <a:r>
              <a:rPr lang="pt-PT" b="1" dirty="0" smtClean="0">
                <a:solidFill>
                  <a:srgbClr val="971318"/>
                </a:solidFill>
              </a:rPr>
              <a:t>574</a:t>
            </a:r>
          </a:p>
          <a:p>
            <a:endParaRPr lang="pt-PT" b="1" dirty="0">
              <a:solidFill>
                <a:srgbClr val="971318"/>
              </a:solidFill>
            </a:endParaRPr>
          </a:p>
          <a:p>
            <a:endParaRPr lang="pt-PT" b="1" dirty="0" smtClean="0">
              <a:solidFill>
                <a:srgbClr val="971318"/>
              </a:solidFill>
            </a:endParaRPr>
          </a:p>
          <a:p>
            <a:pPr marL="0" indent="0">
              <a:buNone/>
            </a:pPr>
            <a:r>
              <a:rPr lang="pt-PT" b="1" dirty="0" smtClean="0">
                <a:solidFill>
                  <a:srgbClr val="971318"/>
                </a:solidFill>
              </a:rPr>
              <a:t>7º PQ</a:t>
            </a:r>
            <a:endParaRPr lang="pt-PT" b="1" dirty="0">
              <a:solidFill>
                <a:srgbClr val="971318"/>
              </a:solidFill>
            </a:endParaRPr>
          </a:p>
          <a:p>
            <a:r>
              <a:rPr lang="pt-PT" dirty="0" smtClean="0"/>
              <a:t>Participação </a:t>
            </a:r>
            <a:r>
              <a:rPr lang="pt-PT" dirty="0"/>
              <a:t>como investigador: </a:t>
            </a:r>
            <a:r>
              <a:rPr lang="pt-PT" b="1" dirty="0" smtClean="0">
                <a:solidFill>
                  <a:srgbClr val="971318"/>
                </a:solidFill>
              </a:rPr>
              <a:t>300</a:t>
            </a:r>
          </a:p>
          <a:p>
            <a:r>
              <a:rPr lang="pt-PT" dirty="0" smtClean="0"/>
              <a:t>Participação </a:t>
            </a:r>
            <a:r>
              <a:rPr lang="pt-PT" dirty="0"/>
              <a:t>como coordenador: </a:t>
            </a:r>
            <a:r>
              <a:rPr lang="pt-PT" b="1" dirty="0" smtClean="0">
                <a:solidFill>
                  <a:srgbClr val="971318"/>
                </a:solidFill>
              </a:rPr>
              <a:t>65</a:t>
            </a:r>
            <a:endParaRPr lang="pt-PT" b="1" dirty="0">
              <a:solidFill>
                <a:srgbClr val="971318"/>
              </a:solidFill>
            </a:endParaRPr>
          </a:p>
        </p:txBody>
      </p:sp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xmlns="" val="2731327109"/>
              </p:ext>
            </p:extLst>
          </p:nvPr>
        </p:nvGraphicFramePr>
        <p:xfrm>
          <a:off x="6228184" y="2852936"/>
          <a:ext cx="2664296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1450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686396"/>
          </a:xfrm>
        </p:spPr>
        <p:txBody>
          <a:bodyPr/>
          <a:lstStyle/>
          <a:p>
            <a:r>
              <a:rPr lang="pt-PT" sz="4800" dirty="0" smtClean="0"/>
              <a:t>Opinião sobre</a:t>
            </a:r>
            <a:br>
              <a:rPr lang="pt-PT" sz="4800" dirty="0" smtClean="0"/>
            </a:br>
            <a:r>
              <a:rPr lang="pt-PT" sz="4800" dirty="0" smtClean="0"/>
              <a:t>o acesso aberto</a:t>
            </a:r>
            <a:endParaRPr lang="pt-PT" sz="4800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z="115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pt-PT" sz="115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725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614388"/>
          </a:xfrm>
          <a:solidFill>
            <a:srgbClr val="C00000"/>
          </a:solidFill>
        </p:spPr>
        <p:txBody>
          <a:bodyPr/>
          <a:lstStyle/>
          <a:p>
            <a:r>
              <a:rPr lang="pt-PT" sz="2800" dirty="0">
                <a:solidFill>
                  <a:schemeClr val="bg1"/>
                </a:solidFill>
              </a:rPr>
              <a:t>Conhece e compreende o conceito de acesso aberto (Open Access</a:t>
            </a:r>
            <a:r>
              <a:rPr lang="pt-PT" sz="2800" dirty="0" smtClean="0">
                <a:solidFill>
                  <a:schemeClr val="bg1"/>
                </a:solidFill>
              </a:rPr>
              <a:t>) à </a:t>
            </a:r>
            <a:r>
              <a:rPr lang="pt-PT" sz="2800" dirty="0">
                <a:solidFill>
                  <a:schemeClr val="bg1"/>
                </a:solidFill>
              </a:rPr>
              <a:t>produção científica?</a:t>
            </a:r>
            <a:endParaRPr lang="pt-PT" sz="4400" dirty="0">
              <a:solidFill>
                <a:schemeClr val="bg1"/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z="4800" b="1" dirty="0" smtClean="0">
                <a:solidFill>
                  <a:srgbClr val="C00000"/>
                </a:solidFill>
              </a:rPr>
              <a:t>97% SIM</a:t>
            </a:r>
          </a:p>
          <a:p>
            <a:r>
              <a:rPr lang="pt-PT" sz="4000" b="1" dirty="0" smtClean="0">
                <a:solidFill>
                  <a:schemeClr val="tx1"/>
                </a:solidFill>
              </a:rPr>
              <a:t>3% NÃO</a:t>
            </a:r>
            <a:endParaRPr lang="pt-PT" sz="4000" dirty="0"/>
          </a:p>
        </p:txBody>
      </p:sp>
    </p:spTree>
    <p:extLst>
      <p:ext uri="{BB962C8B-B14F-4D97-AF65-F5344CB8AC3E}">
        <p14:creationId xmlns:p14="http://schemas.microsoft.com/office/powerpoint/2010/main" xmlns="" val="126227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065090"/>
            <a:ext cx="7772400" cy="1884189"/>
          </a:xfrm>
          <a:solidFill>
            <a:srgbClr val="C00000"/>
          </a:solidFill>
        </p:spPr>
        <p:txBody>
          <a:bodyPr/>
          <a:lstStyle/>
          <a:p>
            <a:r>
              <a:rPr lang="pt-PT" sz="2800" dirty="0">
                <a:solidFill>
                  <a:schemeClr val="bg1"/>
                </a:solidFill>
              </a:rPr>
              <a:t>O acesso aberto irá alterar a comunicação científica na minha área de investigação nos próximos anos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492896"/>
            <a:ext cx="7772400" cy="1572195"/>
          </a:xfrm>
        </p:spPr>
        <p:txBody>
          <a:bodyPr/>
          <a:lstStyle/>
          <a:p>
            <a:r>
              <a:rPr lang="pt-PT" sz="3600" b="1" dirty="0" smtClean="0">
                <a:solidFill>
                  <a:srgbClr val="C00000"/>
                </a:solidFill>
              </a:rPr>
              <a:t>77% </a:t>
            </a:r>
            <a:r>
              <a:rPr lang="pt-PT" sz="2800" dirty="0" smtClean="0"/>
              <a:t>(CONCORDO E CONCORDO PLENAMENTE)</a:t>
            </a:r>
            <a:endParaRPr lang="pt-PT" sz="2800" dirty="0"/>
          </a:p>
          <a:p>
            <a:r>
              <a:rPr lang="pt-PT" sz="3200" b="1" dirty="0" smtClean="0">
                <a:solidFill>
                  <a:schemeClr val="tx1"/>
                </a:solidFill>
              </a:rPr>
              <a:t>10% </a:t>
            </a:r>
            <a:r>
              <a:rPr lang="pt-PT" sz="2800" dirty="0">
                <a:solidFill>
                  <a:schemeClr val="tx1"/>
                </a:solidFill>
              </a:rPr>
              <a:t>(DISCORDO E DISCORDO PLENAMENTE)</a:t>
            </a:r>
          </a:p>
          <a:p>
            <a:r>
              <a:rPr lang="pt-PT" sz="2800" b="1" dirty="0" smtClean="0">
                <a:solidFill>
                  <a:schemeClr val="bg1">
                    <a:lumMod val="50000"/>
                  </a:schemeClr>
                </a:solidFill>
              </a:rPr>
              <a:t>13% </a:t>
            </a:r>
            <a:r>
              <a:rPr lang="pt-PT" sz="2800" dirty="0" smtClean="0">
                <a:solidFill>
                  <a:schemeClr val="bg1">
                    <a:lumMod val="50000"/>
                  </a:schemeClr>
                </a:solidFill>
              </a:rPr>
              <a:t>(SEM OPINIÃO)</a:t>
            </a:r>
            <a:endParaRPr lang="pt-PT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 rot="21174418">
            <a:off x="516836" y="797451"/>
            <a:ext cx="1872208" cy="914400"/>
          </a:xfrm>
          <a:prstGeom prst="rect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/>
              <a:t>OPINIÃO</a:t>
            </a:r>
          </a:p>
        </p:txBody>
      </p:sp>
    </p:spTree>
    <p:extLst>
      <p:ext uri="{BB962C8B-B14F-4D97-AF65-F5344CB8AC3E}">
        <p14:creationId xmlns:p14="http://schemas.microsoft.com/office/powerpoint/2010/main" xmlns="" val="42350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065091"/>
            <a:ext cx="7772400" cy="1452142"/>
          </a:xfrm>
          <a:solidFill>
            <a:srgbClr val="C00000"/>
          </a:solidFill>
        </p:spPr>
        <p:txBody>
          <a:bodyPr/>
          <a:lstStyle/>
          <a:p>
            <a:r>
              <a:rPr lang="pt-PT" sz="2800" dirty="0">
                <a:solidFill>
                  <a:schemeClr val="bg1"/>
                </a:solidFill>
              </a:rPr>
              <a:t>O acesso aberto aumenta o número de citações dos meus trabalhos de investigação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492896"/>
            <a:ext cx="7772400" cy="1572195"/>
          </a:xfrm>
        </p:spPr>
        <p:txBody>
          <a:bodyPr/>
          <a:lstStyle/>
          <a:p>
            <a:r>
              <a:rPr lang="pt-PT" sz="3600" b="1" dirty="0" smtClean="0">
                <a:solidFill>
                  <a:srgbClr val="C00000"/>
                </a:solidFill>
              </a:rPr>
              <a:t>77% </a:t>
            </a:r>
            <a:r>
              <a:rPr lang="pt-PT" sz="2800" dirty="0" smtClean="0"/>
              <a:t>(CONCORDO E CONCORDO PLENAMENTE)</a:t>
            </a:r>
            <a:endParaRPr lang="pt-PT" sz="2800" dirty="0"/>
          </a:p>
          <a:p>
            <a:r>
              <a:rPr lang="pt-PT" sz="3200" b="1" dirty="0" smtClean="0">
                <a:solidFill>
                  <a:schemeClr val="tx1"/>
                </a:solidFill>
              </a:rPr>
              <a:t>7% </a:t>
            </a:r>
            <a:r>
              <a:rPr lang="pt-PT" sz="2800" dirty="0">
                <a:solidFill>
                  <a:schemeClr val="tx1"/>
                </a:solidFill>
              </a:rPr>
              <a:t>(DISCORDO E DISCORDO PLENAMENTE)</a:t>
            </a:r>
          </a:p>
          <a:p>
            <a:r>
              <a:rPr lang="pt-PT" sz="2800" b="1" dirty="0" smtClean="0">
                <a:solidFill>
                  <a:schemeClr val="bg1">
                    <a:lumMod val="50000"/>
                  </a:schemeClr>
                </a:solidFill>
              </a:rPr>
              <a:t>16% </a:t>
            </a:r>
            <a:r>
              <a:rPr lang="pt-PT" sz="2800" dirty="0" smtClean="0">
                <a:solidFill>
                  <a:schemeClr val="bg1">
                    <a:lumMod val="50000"/>
                  </a:schemeClr>
                </a:solidFill>
              </a:rPr>
              <a:t>(SEM OPINIÃO)</a:t>
            </a:r>
            <a:endParaRPr lang="pt-PT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 rot="21174418">
            <a:off x="516836" y="797451"/>
            <a:ext cx="1872208" cy="914400"/>
          </a:xfrm>
          <a:prstGeom prst="rect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/>
              <a:t>OPINIÃO</a:t>
            </a:r>
          </a:p>
        </p:txBody>
      </p:sp>
    </p:spTree>
    <p:extLst>
      <p:ext uri="{BB962C8B-B14F-4D97-AF65-F5344CB8AC3E}">
        <p14:creationId xmlns:p14="http://schemas.microsoft.com/office/powerpoint/2010/main" xmlns="" val="6361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065091"/>
            <a:ext cx="7772400" cy="1452142"/>
          </a:xfrm>
          <a:solidFill>
            <a:srgbClr val="C00000"/>
          </a:solidFill>
        </p:spPr>
        <p:txBody>
          <a:bodyPr/>
          <a:lstStyle/>
          <a:p>
            <a:r>
              <a:rPr lang="pt-PT" sz="2800" dirty="0">
                <a:solidFill>
                  <a:schemeClr val="bg1"/>
                </a:solidFill>
              </a:rPr>
              <a:t>O acesso aberto aumenta o acesso e a disseminação das publicações </a:t>
            </a:r>
            <a:r>
              <a:rPr lang="pt-PT" sz="2800" dirty="0" smtClean="0">
                <a:solidFill>
                  <a:schemeClr val="bg1"/>
                </a:solidFill>
              </a:rPr>
              <a:t>científicas</a:t>
            </a:r>
            <a:endParaRPr lang="pt-PT" sz="2800" dirty="0">
              <a:solidFill>
                <a:schemeClr val="bg1"/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492896"/>
            <a:ext cx="7772400" cy="1572195"/>
          </a:xfrm>
        </p:spPr>
        <p:txBody>
          <a:bodyPr/>
          <a:lstStyle/>
          <a:p>
            <a:r>
              <a:rPr lang="pt-PT" sz="3600" b="1" dirty="0" smtClean="0">
                <a:solidFill>
                  <a:srgbClr val="C00000"/>
                </a:solidFill>
              </a:rPr>
              <a:t>92% </a:t>
            </a:r>
            <a:r>
              <a:rPr lang="pt-PT" sz="2800" dirty="0" smtClean="0"/>
              <a:t>(CONCORDO E CONCORDO PLENAMENTE)</a:t>
            </a:r>
            <a:endParaRPr lang="pt-PT" sz="2800" dirty="0"/>
          </a:p>
          <a:p>
            <a:r>
              <a:rPr lang="pt-PT" sz="3200" b="1" dirty="0" smtClean="0">
                <a:solidFill>
                  <a:schemeClr val="tx1"/>
                </a:solidFill>
              </a:rPr>
              <a:t>2% </a:t>
            </a:r>
            <a:r>
              <a:rPr lang="pt-PT" sz="2800" dirty="0">
                <a:solidFill>
                  <a:schemeClr val="tx1"/>
                </a:solidFill>
              </a:rPr>
              <a:t>(DISCORDO E DISCORDO PLENAMENTE)</a:t>
            </a:r>
          </a:p>
          <a:p>
            <a:r>
              <a:rPr lang="pt-PT" sz="2800" b="1" dirty="0" smtClean="0">
                <a:solidFill>
                  <a:schemeClr val="bg1">
                    <a:lumMod val="50000"/>
                  </a:schemeClr>
                </a:solidFill>
              </a:rPr>
              <a:t>6% </a:t>
            </a:r>
            <a:r>
              <a:rPr lang="pt-PT" sz="2800" dirty="0" smtClean="0">
                <a:solidFill>
                  <a:schemeClr val="bg1">
                    <a:lumMod val="50000"/>
                  </a:schemeClr>
                </a:solidFill>
              </a:rPr>
              <a:t>(SEM OPINIÃO)</a:t>
            </a:r>
            <a:endParaRPr lang="pt-PT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 rot="21174418">
            <a:off x="516836" y="797451"/>
            <a:ext cx="1872208" cy="914400"/>
          </a:xfrm>
          <a:prstGeom prst="rect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/>
              <a:t>OPINIÃO</a:t>
            </a:r>
          </a:p>
        </p:txBody>
      </p:sp>
    </p:spTree>
    <p:extLst>
      <p:ext uri="{BB962C8B-B14F-4D97-AF65-F5344CB8AC3E}">
        <p14:creationId xmlns:p14="http://schemas.microsoft.com/office/powerpoint/2010/main" xmlns="" val="6361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065090"/>
            <a:ext cx="7772400" cy="1884189"/>
          </a:xfrm>
          <a:solidFill>
            <a:srgbClr val="C00000"/>
          </a:solidFill>
        </p:spPr>
        <p:txBody>
          <a:bodyPr/>
          <a:lstStyle/>
          <a:p>
            <a:r>
              <a:rPr lang="pt-PT" sz="2800" dirty="0">
                <a:solidFill>
                  <a:schemeClr val="bg1"/>
                </a:solidFill>
              </a:rPr>
              <a:t>O acesso aberto à produção científica pode coexistir com o tradicional modelo de publicação científica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492896"/>
            <a:ext cx="7772400" cy="1572195"/>
          </a:xfrm>
        </p:spPr>
        <p:txBody>
          <a:bodyPr/>
          <a:lstStyle/>
          <a:p>
            <a:r>
              <a:rPr lang="pt-PT" sz="3600" b="1" dirty="0" smtClean="0">
                <a:solidFill>
                  <a:srgbClr val="C00000"/>
                </a:solidFill>
              </a:rPr>
              <a:t>76% </a:t>
            </a:r>
            <a:r>
              <a:rPr lang="pt-PT" sz="2800" dirty="0" smtClean="0"/>
              <a:t>(CONCORDO E CONCORDO PLENAMENTE)</a:t>
            </a:r>
            <a:endParaRPr lang="pt-PT" sz="2800" dirty="0"/>
          </a:p>
          <a:p>
            <a:r>
              <a:rPr lang="pt-PT" sz="3200" b="1" dirty="0" smtClean="0">
                <a:solidFill>
                  <a:schemeClr val="tx1"/>
                </a:solidFill>
              </a:rPr>
              <a:t>9% </a:t>
            </a:r>
            <a:r>
              <a:rPr lang="pt-PT" sz="2800" dirty="0">
                <a:solidFill>
                  <a:schemeClr val="tx1"/>
                </a:solidFill>
              </a:rPr>
              <a:t>(DISCORDO E DISCORDO PLENAMENTE)</a:t>
            </a:r>
          </a:p>
          <a:p>
            <a:r>
              <a:rPr lang="pt-PT" sz="2800" b="1" dirty="0" smtClean="0">
                <a:solidFill>
                  <a:schemeClr val="bg1">
                    <a:lumMod val="50000"/>
                  </a:schemeClr>
                </a:solidFill>
              </a:rPr>
              <a:t>15% </a:t>
            </a:r>
            <a:r>
              <a:rPr lang="pt-PT" sz="2800" dirty="0" smtClean="0">
                <a:solidFill>
                  <a:schemeClr val="bg1">
                    <a:lumMod val="50000"/>
                  </a:schemeClr>
                </a:solidFill>
              </a:rPr>
              <a:t>(SEM OPINIÃO)</a:t>
            </a:r>
            <a:endParaRPr lang="pt-PT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 rot="21174418">
            <a:off x="516836" y="797451"/>
            <a:ext cx="1872208" cy="914400"/>
          </a:xfrm>
          <a:prstGeom prst="rect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/>
              <a:t>OPINIÃO</a:t>
            </a:r>
          </a:p>
        </p:txBody>
      </p:sp>
    </p:spTree>
    <p:extLst>
      <p:ext uri="{BB962C8B-B14F-4D97-AF65-F5344CB8AC3E}">
        <p14:creationId xmlns:p14="http://schemas.microsoft.com/office/powerpoint/2010/main" xmlns="" val="6361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542380"/>
          </a:xfrm>
          <a:solidFill>
            <a:srgbClr val="C00000"/>
          </a:solidFill>
        </p:spPr>
        <p:txBody>
          <a:bodyPr/>
          <a:lstStyle/>
          <a:p>
            <a:r>
              <a:rPr lang="pt-PT" sz="3200" dirty="0" smtClean="0">
                <a:solidFill>
                  <a:schemeClr val="bg1"/>
                </a:solidFill>
              </a:rPr>
              <a:t>Não </a:t>
            </a:r>
            <a:r>
              <a:rPr lang="pt-PT" sz="3200" dirty="0">
                <a:solidFill>
                  <a:schemeClr val="bg1"/>
                </a:solidFill>
              </a:rPr>
              <a:t>existe qualquer problema com o acesso à informação científica em Portugal</a:t>
            </a:r>
            <a:r>
              <a:rPr lang="pt-PT" sz="3200" dirty="0" smtClean="0">
                <a:solidFill>
                  <a:schemeClr val="bg1"/>
                </a:solidFill>
              </a:rPr>
              <a:t>?</a:t>
            </a:r>
            <a:endParaRPr lang="pt-PT" sz="4800" dirty="0">
              <a:solidFill>
                <a:schemeClr val="bg1"/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2" y="2564905"/>
            <a:ext cx="8026151" cy="1841996"/>
          </a:xfrm>
        </p:spPr>
        <p:txBody>
          <a:bodyPr/>
          <a:lstStyle/>
          <a:p>
            <a:r>
              <a:rPr lang="pt-PT" sz="3200" b="1" dirty="0" smtClean="0">
                <a:solidFill>
                  <a:srgbClr val="C00000"/>
                </a:solidFill>
              </a:rPr>
              <a:t>68% DISCORDA </a:t>
            </a:r>
            <a:r>
              <a:rPr lang="pt-PT" dirty="0" smtClean="0"/>
              <a:t>(14% DISCORDA PLENAMENTE + 54% DISCORDA)</a:t>
            </a:r>
          </a:p>
          <a:p>
            <a:r>
              <a:rPr lang="pt-PT" sz="2800" b="1" dirty="0" smtClean="0">
                <a:solidFill>
                  <a:schemeClr val="tx1"/>
                </a:solidFill>
              </a:rPr>
              <a:t>27% CONCORDA</a:t>
            </a:r>
            <a:r>
              <a:rPr lang="pt-PT" sz="3200" b="1" dirty="0" smtClean="0">
                <a:solidFill>
                  <a:schemeClr val="tx1"/>
                </a:solidFill>
              </a:rPr>
              <a:t> </a:t>
            </a:r>
            <a:r>
              <a:rPr lang="pt-PT" dirty="0" smtClean="0"/>
              <a:t>(4% CONCORDA </a:t>
            </a:r>
            <a:r>
              <a:rPr lang="pt-PT" dirty="0"/>
              <a:t>PLENAMENTE + </a:t>
            </a:r>
            <a:r>
              <a:rPr lang="pt-PT" dirty="0" smtClean="0"/>
              <a:t>23% CONCORDA)</a:t>
            </a:r>
            <a:endParaRPr lang="pt-PT" sz="2800" dirty="0"/>
          </a:p>
        </p:txBody>
      </p:sp>
    </p:spTree>
    <p:extLst>
      <p:ext uri="{BB962C8B-B14F-4D97-AF65-F5344CB8AC3E}">
        <p14:creationId xmlns:p14="http://schemas.microsoft.com/office/powerpoint/2010/main" xmlns="" val="192111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898"/>
            <a:ext cx="7772400" cy="2046438"/>
          </a:xfrm>
          <a:solidFill>
            <a:srgbClr val="C00000"/>
          </a:solidFill>
        </p:spPr>
        <p:txBody>
          <a:bodyPr/>
          <a:lstStyle/>
          <a:p>
            <a:r>
              <a:rPr lang="pt-PT" sz="3200" dirty="0">
                <a:solidFill>
                  <a:schemeClr val="bg1"/>
                </a:solidFill>
              </a:rPr>
              <a:t>Qual é a sua opinião em relação às seguintes potenciais barreiras de acesso às publicações científicas</a:t>
            </a:r>
            <a:r>
              <a:rPr lang="pt-PT" sz="3200" dirty="0" smtClean="0">
                <a:solidFill>
                  <a:schemeClr val="bg1"/>
                </a:solidFill>
              </a:rPr>
              <a:t>?</a:t>
            </a:r>
            <a:endParaRPr lang="pt-PT" sz="4800" dirty="0">
              <a:solidFill>
                <a:schemeClr val="bg1"/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2" y="1628800"/>
            <a:ext cx="7882135" cy="27781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pt-PT" sz="3200" b="1" dirty="0">
                <a:solidFill>
                  <a:srgbClr val="971318"/>
                </a:solidFill>
              </a:rPr>
              <a:t>57%</a:t>
            </a:r>
            <a:r>
              <a:rPr lang="pt-PT" sz="2800" dirty="0"/>
              <a:t> </a:t>
            </a:r>
            <a:r>
              <a:rPr lang="pt-PT" sz="2800" b="1" dirty="0">
                <a:solidFill>
                  <a:srgbClr val="971318"/>
                </a:solidFill>
              </a:rPr>
              <a:t>– </a:t>
            </a:r>
            <a:r>
              <a:rPr lang="pt-PT" sz="2800" b="1" dirty="0" smtClean="0">
                <a:solidFill>
                  <a:srgbClr val="971318"/>
                </a:solidFill>
              </a:rPr>
              <a:t>Elevados </a:t>
            </a:r>
            <a:r>
              <a:rPr lang="pt-PT" sz="2800" b="1" dirty="0">
                <a:solidFill>
                  <a:srgbClr val="971318"/>
                </a:solidFill>
              </a:rPr>
              <a:t>preços dos </a:t>
            </a:r>
            <a:r>
              <a:rPr lang="pt-PT" sz="2800" b="1" dirty="0" smtClean="0">
                <a:solidFill>
                  <a:srgbClr val="971318"/>
                </a:solidFill>
              </a:rPr>
              <a:t>artigos/assinaturas</a:t>
            </a:r>
          </a:p>
          <a:p>
            <a:pPr>
              <a:spcBef>
                <a:spcPts val="0"/>
              </a:spcBef>
            </a:pPr>
            <a:r>
              <a:rPr lang="pt-PT" sz="2800" b="1" dirty="0" smtClean="0"/>
              <a:t>44</a:t>
            </a:r>
            <a:r>
              <a:rPr lang="pt-PT" sz="2800" b="1" dirty="0"/>
              <a:t>% </a:t>
            </a:r>
            <a:r>
              <a:rPr lang="pt-PT" sz="2400" b="1" dirty="0"/>
              <a:t>– </a:t>
            </a:r>
            <a:r>
              <a:rPr lang="pt-PT" sz="2400" b="1" dirty="0" smtClean="0"/>
              <a:t>Financiamento </a:t>
            </a:r>
            <a:r>
              <a:rPr lang="pt-PT" sz="2400" b="1" dirty="0"/>
              <a:t>das bibliotecas reduzido ou </a:t>
            </a:r>
            <a:r>
              <a:rPr lang="pt-PT" sz="2400" b="1" dirty="0" smtClean="0"/>
              <a:t>limitado</a:t>
            </a:r>
            <a:endParaRPr lang="pt-PT" sz="2400" b="1" dirty="0"/>
          </a:p>
          <a:p>
            <a:pPr>
              <a:spcBef>
                <a:spcPts val="0"/>
              </a:spcBef>
            </a:pPr>
            <a:r>
              <a:rPr lang="pt-PT" sz="2800" b="1" dirty="0">
                <a:solidFill>
                  <a:schemeClr val="bg1">
                    <a:lumMod val="50000"/>
                  </a:schemeClr>
                </a:solidFill>
              </a:rPr>
              <a:t>35</a:t>
            </a:r>
            <a:r>
              <a:rPr lang="pt-PT" sz="2800" b="1" dirty="0" smtClean="0">
                <a:solidFill>
                  <a:schemeClr val="bg1">
                    <a:lumMod val="50000"/>
                  </a:schemeClr>
                </a:solidFill>
              </a:rPr>
              <a:t>%</a:t>
            </a:r>
            <a:r>
              <a:rPr lang="pt-PT" sz="2800" dirty="0" smtClean="0"/>
              <a:t> </a:t>
            </a:r>
            <a:r>
              <a:rPr lang="pt-PT" sz="2400" dirty="0"/>
              <a:t>– </a:t>
            </a:r>
            <a:r>
              <a:rPr lang="pt-PT" sz="2400" dirty="0" smtClean="0"/>
              <a:t>Falta </a:t>
            </a:r>
            <a:r>
              <a:rPr lang="pt-PT" sz="2400" dirty="0"/>
              <a:t>de incentivos para encorajar práticas que promovam o acesso à produção </a:t>
            </a:r>
            <a:r>
              <a:rPr lang="pt-PT" sz="2400" dirty="0" smtClean="0"/>
              <a:t>científica</a:t>
            </a:r>
          </a:p>
          <a:p>
            <a:pPr>
              <a:spcBef>
                <a:spcPts val="0"/>
              </a:spcBef>
            </a:pPr>
            <a:r>
              <a:rPr lang="pt-PT" sz="2800" b="1" dirty="0">
                <a:solidFill>
                  <a:schemeClr val="bg1">
                    <a:lumMod val="50000"/>
                  </a:schemeClr>
                </a:solidFill>
              </a:rPr>
              <a:t>34% </a:t>
            </a:r>
            <a:r>
              <a:rPr lang="pt-PT" sz="2400" dirty="0"/>
              <a:t>– </a:t>
            </a:r>
            <a:r>
              <a:rPr lang="pt-PT" sz="2400" dirty="0" smtClean="0"/>
              <a:t>Insuficientes </a:t>
            </a:r>
            <a:r>
              <a:rPr lang="pt-PT" sz="2400" dirty="0"/>
              <a:t>políticas, estratégias e estruturas de acesso às publicações </a:t>
            </a:r>
            <a:r>
              <a:rPr lang="pt-PT" sz="2400" dirty="0" smtClean="0"/>
              <a:t>científicas</a:t>
            </a:r>
            <a:endParaRPr lang="pt-PT" sz="2400" dirty="0"/>
          </a:p>
        </p:txBody>
      </p:sp>
      <p:sp>
        <p:nvSpPr>
          <p:cNvPr id="6" name="Rectângulo 5"/>
          <p:cNvSpPr/>
          <p:nvPr/>
        </p:nvSpPr>
        <p:spPr>
          <a:xfrm rot="21174418">
            <a:off x="227862" y="443116"/>
            <a:ext cx="2117998" cy="914400"/>
          </a:xfrm>
          <a:prstGeom prst="rect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/>
              <a:t>BARREIRAS</a:t>
            </a:r>
            <a:endParaRPr lang="pt-PT" sz="24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268223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065090"/>
            <a:ext cx="7772400" cy="2244229"/>
          </a:xfrm>
          <a:solidFill>
            <a:srgbClr val="C00000"/>
          </a:solidFill>
        </p:spPr>
        <p:txBody>
          <a:bodyPr/>
          <a:lstStyle/>
          <a:p>
            <a:r>
              <a:rPr lang="pt-PT" sz="2800" dirty="0" smtClean="0">
                <a:solidFill>
                  <a:schemeClr val="bg1"/>
                </a:solidFill>
              </a:rPr>
              <a:t>princípio </a:t>
            </a:r>
            <a:r>
              <a:rPr lang="pt-PT" sz="2800" dirty="0">
                <a:solidFill>
                  <a:schemeClr val="bg1"/>
                </a:solidFill>
              </a:rPr>
              <a:t>da disponibilização em acesso aberto das publicações científicas resultantes de projetos </a:t>
            </a:r>
            <a:r>
              <a:rPr lang="pt-PT" sz="2800" dirty="0" smtClean="0">
                <a:solidFill>
                  <a:schemeClr val="bg1"/>
                </a:solidFill>
              </a:rPr>
              <a:t>COM financiaMENTOS públicoS?</a:t>
            </a:r>
            <a:endParaRPr lang="pt-PT" sz="2800" dirty="0">
              <a:solidFill>
                <a:schemeClr val="bg1"/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1700808"/>
            <a:ext cx="7772400" cy="2364283"/>
          </a:xfrm>
        </p:spPr>
        <p:txBody>
          <a:bodyPr/>
          <a:lstStyle/>
          <a:p>
            <a:r>
              <a:rPr lang="pt-PT" sz="3600" b="1" dirty="0" smtClean="0">
                <a:solidFill>
                  <a:srgbClr val="C00000"/>
                </a:solidFill>
              </a:rPr>
              <a:t>63% </a:t>
            </a:r>
            <a:r>
              <a:rPr lang="pt-PT" sz="2800" dirty="0" smtClean="0"/>
              <a:t>(CONCORDO PLENAMENTE)</a:t>
            </a:r>
            <a:endParaRPr lang="pt-PT" sz="2800" dirty="0"/>
          </a:p>
          <a:p>
            <a:r>
              <a:rPr lang="pt-PT" sz="3200" b="1" dirty="0" smtClean="0">
                <a:solidFill>
                  <a:schemeClr val="tx1"/>
                </a:solidFill>
              </a:rPr>
              <a:t>29% </a:t>
            </a:r>
            <a:r>
              <a:rPr lang="pt-PT" sz="2800" dirty="0" smtClean="0">
                <a:solidFill>
                  <a:schemeClr val="tx1"/>
                </a:solidFill>
              </a:rPr>
              <a:t>(CONCORDO)</a:t>
            </a:r>
          </a:p>
          <a:p>
            <a:r>
              <a:rPr lang="pt-PT" sz="3200" b="1" dirty="0" smtClean="0">
                <a:solidFill>
                  <a:schemeClr val="bg1">
                    <a:lumMod val="50000"/>
                  </a:schemeClr>
                </a:solidFill>
              </a:rPr>
              <a:t>2% </a:t>
            </a:r>
            <a:r>
              <a:rPr lang="pt-PT" sz="2800" dirty="0">
                <a:solidFill>
                  <a:schemeClr val="bg1">
                    <a:lumMod val="50000"/>
                  </a:schemeClr>
                </a:solidFill>
              </a:rPr>
              <a:t>(DISCORDO E DISCORDO PLENAMENTE)</a:t>
            </a:r>
          </a:p>
          <a:p>
            <a:r>
              <a:rPr lang="pt-PT" sz="2800" b="1" dirty="0" smtClean="0">
                <a:solidFill>
                  <a:schemeClr val="bg1">
                    <a:lumMod val="50000"/>
                  </a:schemeClr>
                </a:solidFill>
              </a:rPr>
              <a:t>6% </a:t>
            </a:r>
            <a:r>
              <a:rPr lang="pt-PT" sz="2800" dirty="0" smtClean="0">
                <a:solidFill>
                  <a:schemeClr val="bg1">
                    <a:lumMod val="50000"/>
                  </a:schemeClr>
                </a:solidFill>
              </a:rPr>
              <a:t>(SEM OPINIÃO)</a:t>
            </a:r>
            <a:endParaRPr lang="pt-PT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 rot="522898">
            <a:off x="6018732" y="1570635"/>
            <a:ext cx="1180901" cy="1127211"/>
          </a:xfrm>
          <a:prstGeom prst="ellipse">
            <a:avLst/>
          </a:prstGeom>
          <a:solidFill>
            <a:srgbClr val="CC3300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/>
              <a:t>92</a:t>
            </a:r>
            <a:r>
              <a:rPr lang="pt-PT" sz="2400" dirty="0" smtClean="0"/>
              <a:t>%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xmlns="" val="104511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005989"/>
          </a:xfrm>
        </p:spPr>
        <p:txBody>
          <a:bodyPr/>
          <a:lstStyle/>
          <a:p>
            <a:r>
              <a:rPr lang="pt-PT" sz="2800" dirty="0" smtClean="0"/>
              <a:t>Acesso </a:t>
            </a:r>
            <a:r>
              <a:rPr lang="pt-PT" sz="2800" dirty="0"/>
              <a:t>aberto </a:t>
            </a:r>
            <a:r>
              <a:rPr lang="pt-PT" sz="2800" dirty="0" smtClean="0"/>
              <a:t>dos resultados de</a:t>
            </a:r>
            <a:br>
              <a:rPr lang="pt-PT" sz="2800" dirty="0" smtClean="0"/>
            </a:br>
            <a:r>
              <a:rPr lang="pt-PT" sz="2800" dirty="0" smtClean="0"/>
              <a:t>projetos com financiamento público</a:t>
            </a:r>
            <a:endParaRPr lang="pt-PT" sz="2800" b="0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80627"/>
            <a:ext cx="7200000" cy="43086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41686">
            <a:off x="223272" y="3153674"/>
            <a:ext cx="2232000" cy="31681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/>
          <p:cNvSpPr/>
          <p:nvPr/>
        </p:nvSpPr>
        <p:spPr>
          <a:xfrm rot="522898">
            <a:off x="6181033" y="4964602"/>
            <a:ext cx="1963569" cy="1428205"/>
          </a:xfrm>
          <a:prstGeom prst="ellipse">
            <a:avLst/>
          </a:prstGeom>
          <a:solidFill>
            <a:srgbClr val="CC3300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dirty="0" smtClean="0"/>
              <a:t>92</a:t>
            </a:r>
            <a:r>
              <a:rPr lang="pt-PT" sz="2400" dirty="0" smtClean="0"/>
              <a:t>% PT</a:t>
            </a:r>
          </a:p>
          <a:p>
            <a:pPr algn="ctr"/>
            <a:r>
              <a:rPr lang="pt-PT" sz="2400" b="1" dirty="0" smtClean="0"/>
              <a:t>90% EU</a:t>
            </a:r>
            <a:endParaRPr lang="pt-PT" sz="2400" b="1" dirty="0"/>
          </a:p>
        </p:txBody>
      </p:sp>
    </p:spTree>
    <p:extLst>
      <p:ext uri="{BB962C8B-B14F-4D97-AF65-F5344CB8AC3E}">
        <p14:creationId xmlns:p14="http://schemas.microsoft.com/office/powerpoint/2010/main" xmlns="" val="154933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065090"/>
            <a:ext cx="7772400" cy="2244229"/>
          </a:xfrm>
          <a:solidFill>
            <a:srgbClr val="C00000"/>
          </a:solidFill>
        </p:spPr>
        <p:txBody>
          <a:bodyPr/>
          <a:lstStyle/>
          <a:p>
            <a:r>
              <a:rPr lang="pt-PT" sz="2800" dirty="0">
                <a:solidFill>
                  <a:schemeClr val="bg1"/>
                </a:solidFill>
              </a:rPr>
              <a:t>opinião sobre uma política/mandato de acesso aberto da FCT, requerendo o </a:t>
            </a:r>
            <a:r>
              <a:rPr lang="pt-PT" sz="2800" dirty="0" smtClean="0">
                <a:solidFill>
                  <a:schemeClr val="bg1"/>
                </a:solidFill>
              </a:rPr>
              <a:t>aa às </a:t>
            </a:r>
            <a:r>
              <a:rPr lang="pt-PT" sz="2800" dirty="0">
                <a:solidFill>
                  <a:schemeClr val="bg1"/>
                </a:solidFill>
              </a:rPr>
              <a:t>publicações produzidas pelos projetos e bolsas que financia?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1700808"/>
            <a:ext cx="7772400" cy="2364283"/>
          </a:xfrm>
        </p:spPr>
        <p:txBody>
          <a:bodyPr/>
          <a:lstStyle/>
          <a:p>
            <a:r>
              <a:rPr lang="pt-PT" sz="3600" b="1" dirty="0" smtClean="0">
                <a:solidFill>
                  <a:srgbClr val="C00000"/>
                </a:solidFill>
              </a:rPr>
              <a:t>83% </a:t>
            </a:r>
            <a:r>
              <a:rPr lang="pt-PT" sz="2800" dirty="0" smtClean="0"/>
              <a:t>(</a:t>
            </a:r>
            <a:r>
              <a:rPr lang="pt-PT" sz="2800" dirty="0">
                <a:solidFill>
                  <a:schemeClr val="tx1"/>
                </a:solidFill>
              </a:rPr>
              <a:t>CONCORDO </a:t>
            </a:r>
            <a:r>
              <a:rPr lang="pt-PT" sz="2800" dirty="0" smtClean="0">
                <a:solidFill>
                  <a:schemeClr val="tx1"/>
                </a:solidFill>
              </a:rPr>
              <a:t>E </a:t>
            </a:r>
            <a:r>
              <a:rPr lang="pt-PT" sz="2800" dirty="0" smtClean="0"/>
              <a:t>CONCORDO PLENAMENTE)</a:t>
            </a:r>
            <a:endParaRPr lang="pt-PT" sz="2800" dirty="0"/>
          </a:p>
          <a:p>
            <a:r>
              <a:rPr lang="pt-PT" sz="3200" b="1" dirty="0" smtClean="0">
                <a:solidFill>
                  <a:schemeClr val="tx1"/>
                </a:solidFill>
              </a:rPr>
              <a:t>8%</a:t>
            </a:r>
            <a:r>
              <a:rPr lang="pt-PT" sz="32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pt-PT" sz="2800" dirty="0">
                <a:solidFill>
                  <a:schemeClr val="bg1">
                    <a:lumMod val="50000"/>
                  </a:schemeClr>
                </a:solidFill>
              </a:rPr>
              <a:t>(DISCORDO E DISCORDO PLENAMENTE)</a:t>
            </a:r>
          </a:p>
          <a:p>
            <a:r>
              <a:rPr lang="pt-PT" sz="2800" b="1" dirty="0" smtClean="0">
                <a:solidFill>
                  <a:schemeClr val="bg1">
                    <a:lumMod val="50000"/>
                  </a:schemeClr>
                </a:solidFill>
              </a:rPr>
              <a:t>9% </a:t>
            </a:r>
            <a:r>
              <a:rPr lang="pt-PT" sz="2800" dirty="0" smtClean="0">
                <a:solidFill>
                  <a:schemeClr val="bg1">
                    <a:lumMod val="50000"/>
                  </a:schemeClr>
                </a:solidFill>
              </a:rPr>
              <a:t>(SEM OPINIÃO)</a:t>
            </a:r>
            <a:endParaRPr lang="pt-PT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 rot="21174418">
            <a:off x="370718" y="406661"/>
            <a:ext cx="2421609" cy="914400"/>
          </a:xfrm>
          <a:prstGeom prst="rect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/>
              <a:t>POLÍTICA FCT</a:t>
            </a:r>
          </a:p>
        </p:txBody>
      </p:sp>
    </p:spTree>
    <p:extLst>
      <p:ext uri="{BB962C8B-B14F-4D97-AF65-F5344CB8AC3E}">
        <p14:creationId xmlns:p14="http://schemas.microsoft.com/office/powerpoint/2010/main" xmlns="" val="428599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1628800"/>
            <a:ext cx="7772400" cy="1614388"/>
          </a:xfrm>
          <a:solidFill>
            <a:srgbClr val="C00000"/>
          </a:solidFill>
        </p:spPr>
        <p:txBody>
          <a:bodyPr/>
          <a:lstStyle/>
          <a:p>
            <a:r>
              <a:rPr lang="pt-PT" sz="2800" dirty="0">
                <a:solidFill>
                  <a:schemeClr val="bg1"/>
                </a:solidFill>
              </a:rPr>
              <a:t>Como reagiria perante um mandato de acesso aberto à produção científica implementado pela </a:t>
            </a:r>
            <a:r>
              <a:rPr lang="pt-PT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FCT</a:t>
            </a:r>
            <a:r>
              <a:rPr lang="pt-PT" sz="2800" dirty="0" smtClean="0">
                <a:solidFill>
                  <a:schemeClr val="bg1"/>
                </a:solidFill>
              </a:rPr>
              <a:t>?</a:t>
            </a:r>
            <a:endParaRPr lang="pt-PT" sz="3600" dirty="0">
              <a:solidFill>
                <a:schemeClr val="bg1"/>
              </a:solidFill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2" r="35063" b="19662"/>
          <a:stretch/>
        </p:blipFill>
        <p:spPr bwMode="auto">
          <a:xfrm>
            <a:off x="683568" y="3568510"/>
            <a:ext cx="7776000" cy="26688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ângulo 4"/>
          <p:cNvSpPr/>
          <p:nvPr/>
        </p:nvSpPr>
        <p:spPr>
          <a:xfrm rot="21174418">
            <a:off x="370718" y="406661"/>
            <a:ext cx="2421609" cy="914400"/>
          </a:xfrm>
          <a:prstGeom prst="rect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/>
              <a:t>POLÍTICA FCT</a:t>
            </a:r>
          </a:p>
        </p:txBody>
      </p:sp>
    </p:spTree>
    <p:extLst>
      <p:ext uri="{BB962C8B-B14F-4D97-AF65-F5344CB8AC3E}">
        <p14:creationId xmlns:p14="http://schemas.microsoft.com/office/powerpoint/2010/main" xmlns="" val="413688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 smtClean="0"/>
              <a:t>POLÍTICA INSTITUCIONAL</a:t>
            </a:r>
            <a:endParaRPr lang="pt-PT" sz="4000" dirty="0"/>
          </a:p>
        </p:txBody>
      </p:sp>
      <p:sp>
        <p:nvSpPr>
          <p:cNvPr id="8" name="Título 1"/>
          <p:cNvSpPr txBox="1">
            <a:spLocks/>
          </p:cNvSpPr>
          <p:nvPr/>
        </p:nvSpPr>
        <p:spPr bwMode="auto">
          <a:xfrm>
            <a:off x="4355976" y="1781944"/>
            <a:ext cx="3960440" cy="135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9pPr>
          </a:lstStyle>
          <a:p>
            <a:r>
              <a:rPr lang="pt-PT" sz="2400" b="0" dirty="0" smtClean="0">
                <a:solidFill>
                  <a:srgbClr val="C00000"/>
                </a:solidFill>
              </a:rPr>
              <a:t>Na sua instituição </a:t>
            </a:r>
            <a:r>
              <a:rPr lang="pt-PT" sz="2400" dirty="0" smtClean="0">
                <a:solidFill>
                  <a:srgbClr val="C00000"/>
                </a:solidFill>
              </a:rPr>
              <a:t>existe uma política obrigatória </a:t>
            </a:r>
            <a:r>
              <a:rPr lang="pt-PT" sz="2400" b="0" dirty="0" smtClean="0">
                <a:solidFill>
                  <a:srgbClr val="C00000"/>
                </a:solidFill>
              </a:rPr>
              <a:t>de acesso aberto à produção científica?</a:t>
            </a:r>
            <a:endParaRPr lang="pt-PT" sz="2400" b="0" dirty="0">
              <a:solidFill>
                <a:srgbClr val="C00000"/>
              </a:solidFill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 bwMode="auto">
          <a:xfrm>
            <a:off x="374743" y="4581128"/>
            <a:ext cx="3693201" cy="146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9pPr>
          </a:lstStyle>
          <a:p>
            <a:pPr algn="r"/>
            <a:r>
              <a:rPr lang="pt-PT" sz="2400" b="0" dirty="0">
                <a:solidFill>
                  <a:srgbClr val="C00000"/>
                </a:solidFill>
              </a:rPr>
              <a:t>Qual o nível de </a:t>
            </a:r>
            <a:r>
              <a:rPr lang="pt-PT" sz="2400" dirty="0">
                <a:solidFill>
                  <a:srgbClr val="C00000"/>
                </a:solidFill>
              </a:rPr>
              <a:t>cumprimento</a:t>
            </a:r>
            <a:r>
              <a:rPr lang="pt-PT" sz="2400" b="0" dirty="0">
                <a:solidFill>
                  <a:srgbClr val="C00000"/>
                </a:solidFill>
              </a:rPr>
              <a:t> que faz do mandato de acesso aberto da sua instituição</a:t>
            </a:r>
            <a:r>
              <a:rPr lang="pt-PT" sz="2400" b="0" dirty="0" smtClean="0">
                <a:solidFill>
                  <a:srgbClr val="C00000"/>
                </a:solidFill>
              </a:rPr>
              <a:t>?</a:t>
            </a:r>
            <a:endParaRPr lang="pt-PT" sz="2400" b="0" dirty="0">
              <a:solidFill>
                <a:srgbClr val="C00000"/>
              </a:solidFill>
            </a:endParaRPr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5258" b="18270"/>
          <a:stretch/>
        </p:blipFill>
        <p:spPr bwMode="auto">
          <a:xfrm>
            <a:off x="4138784" y="4005064"/>
            <a:ext cx="4835735" cy="19731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5012" b="21058"/>
          <a:stretch/>
        </p:blipFill>
        <p:spPr bwMode="auto">
          <a:xfrm>
            <a:off x="611560" y="1772816"/>
            <a:ext cx="3585241" cy="19073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8596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 smtClean="0"/>
              <a:t>POLÍTICA INSTITUCIONAL</a:t>
            </a:r>
            <a:endParaRPr lang="pt-PT" sz="4000" dirty="0"/>
          </a:p>
        </p:txBody>
      </p:sp>
      <p:sp>
        <p:nvSpPr>
          <p:cNvPr id="8" name="Título 1"/>
          <p:cNvSpPr txBox="1">
            <a:spLocks/>
          </p:cNvSpPr>
          <p:nvPr/>
        </p:nvSpPr>
        <p:spPr bwMode="auto">
          <a:xfrm>
            <a:off x="4427984" y="1700808"/>
            <a:ext cx="424847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9pPr>
          </a:lstStyle>
          <a:p>
            <a:r>
              <a:rPr lang="pt-PT" sz="2400" b="0" dirty="0">
                <a:solidFill>
                  <a:srgbClr val="C00000"/>
                </a:solidFill>
              </a:rPr>
              <a:t>Se a sua instituição aprovasse uma política obrigatória de acesso aberto à produção científica dos seus afiliados </a:t>
            </a:r>
            <a:r>
              <a:rPr lang="pt-PT" sz="2400" dirty="0">
                <a:solidFill>
                  <a:srgbClr val="C00000"/>
                </a:solidFill>
              </a:rPr>
              <a:t>como reagiria</a:t>
            </a:r>
            <a:r>
              <a:rPr lang="pt-PT" sz="2400" b="0" dirty="0" smtClean="0">
                <a:solidFill>
                  <a:srgbClr val="C00000"/>
                </a:solidFill>
              </a:rPr>
              <a:t>?</a:t>
            </a:r>
            <a:endParaRPr lang="pt-PT" sz="2400" b="0" dirty="0">
              <a:solidFill>
                <a:srgbClr val="C00000"/>
              </a:solidFill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 bwMode="auto">
          <a:xfrm>
            <a:off x="107504" y="4437112"/>
            <a:ext cx="345638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333333"/>
                </a:solidFill>
                <a:latin typeface="NewsGotT" pitchFamily="2" charset="0"/>
              </a:defRPr>
            </a:lvl9pPr>
          </a:lstStyle>
          <a:p>
            <a:pPr algn="r"/>
            <a:r>
              <a:rPr lang="pt-PT" sz="2400" b="0" dirty="0">
                <a:solidFill>
                  <a:srgbClr val="C00000"/>
                </a:solidFill>
              </a:rPr>
              <a:t>Qual </a:t>
            </a:r>
            <a:r>
              <a:rPr lang="pt-PT" sz="2400" b="0" dirty="0" smtClean="0">
                <a:solidFill>
                  <a:srgbClr val="C00000"/>
                </a:solidFill>
              </a:rPr>
              <a:t>a </a:t>
            </a:r>
            <a:r>
              <a:rPr lang="pt-PT" sz="2400" dirty="0">
                <a:solidFill>
                  <a:srgbClr val="C00000"/>
                </a:solidFill>
              </a:rPr>
              <a:t>forma</a:t>
            </a:r>
            <a:r>
              <a:rPr lang="pt-PT" sz="2400" b="0" dirty="0">
                <a:solidFill>
                  <a:srgbClr val="C00000"/>
                </a:solidFill>
              </a:rPr>
              <a:t> </a:t>
            </a:r>
            <a:r>
              <a:rPr lang="pt-PT" sz="2400" dirty="0">
                <a:solidFill>
                  <a:srgbClr val="C00000"/>
                </a:solidFill>
              </a:rPr>
              <a:t>mais fácil </a:t>
            </a:r>
            <a:r>
              <a:rPr lang="pt-PT" sz="2400" b="0" dirty="0">
                <a:solidFill>
                  <a:srgbClr val="C00000"/>
                </a:solidFill>
              </a:rPr>
              <a:t>de satisfazer os requisitos de uma política obrigatória?</a:t>
            </a:r>
          </a:p>
        </p:txBody>
      </p:sp>
      <p:pic>
        <p:nvPicPr>
          <p:cNvPr id="7" name="Picture 3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997272"/>
            <a:ext cx="5365437" cy="20240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5258" b="21739"/>
          <a:stretch/>
        </p:blipFill>
        <p:spPr bwMode="auto">
          <a:xfrm>
            <a:off x="302735" y="1700808"/>
            <a:ext cx="3985418" cy="15571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2020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065090"/>
            <a:ext cx="7772400" cy="2244229"/>
          </a:xfrm>
          <a:solidFill>
            <a:srgbClr val="C00000"/>
          </a:solidFill>
        </p:spPr>
        <p:txBody>
          <a:bodyPr/>
          <a:lstStyle/>
          <a:p>
            <a:r>
              <a:rPr lang="pt-PT" sz="2800" dirty="0" smtClean="0">
                <a:solidFill>
                  <a:schemeClr val="bg1"/>
                </a:solidFill>
              </a:rPr>
              <a:t>opinião </a:t>
            </a:r>
            <a:r>
              <a:rPr lang="pt-PT" sz="2800" dirty="0">
                <a:solidFill>
                  <a:schemeClr val="bg1"/>
                </a:solidFill>
              </a:rPr>
              <a:t>sobre o princípio da disponibilização </a:t>
            </a:r>
            <a:r>
              <a:rPr lang="pt-PT" sz="2800" dirty="0" smtClean="0">
                <a:solidFill>
                  <a:schemeClr val="bg1"/>
                </a:solidFill>
              </a:rPr>
              <a:t>EM ACESSO ABERTO dos </a:t>
            </a:r>
            <a:r>
              <a:rPr lang="pt-PT" sz="2800" dirty="0">
                <a:solidFill>
                  <a:schemeClr val="bg1"/>
                </a:solidFill>
              </a:rPr>
              <a:t>dados científicos resultantes de projetos financiados por programas públicos?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1700808"/>
            <a:ext cx="7772400" cy="2364283"/>
          </a:xfrm>
        </p:spPr>
        <p:txBody>
          <a:bodyPr/>
          <a:lstStyle/>
          <a:p>
            <a:r>
              <a:rPr lang="pt-PT" sz="3600" b="1" dirty="0" smtClean="0">
                <a:solidFill>
                  <a:srgbClr val="C00000"/>
                </a:solidFill>
              </a:rPr>
              <a:t>72% </a:t>
            </a:r>
            <a:r>
              <a:rPr lang="pt-PT" sz="2800" dirty="0" smtClean="0"/>
              <a:t>(</a:t>
            </a:r>
            <a:r>
              <a:rPr lang="pt-PT" sz="2800" dirty="0">
                <a:solidFill>
                  <a:schemeClr val="tx1"/>
                </a:solidFill>
              </a:rPr>
              <a:t>CONCORDO </a:t>
            </a:r>
            <a:r>
              <a:rPr lang="pt-PT" sz="2800" dirty="0" smtClean="0">
                <a:solidFill>
                  <a:schemeClr val="tx1"/>
                </a:solidFill>
              </a:rPr>
              <a:t>E </a:t>
            </a:r>
            <a:r>
              <a:rPr lang="pt-PT" sz="2800" dirty="0" smtClean="0"/>
              <a:t>CONCORDO PLENAMENTE)</a:t>
            </a:r>
            <a:endParaRPr lang="pt-PT" sz="2800" dirty="0"/>
          </a:p>
          <a:p>
            <a:r>
              <a:rPr lang="pt-PT" sz="3200" b="1" dirty="0" smtClean="0">
                <a:solidFill>
                  <a:schemeClr val="tx1"/>
                </a:solidFill>
              </a:rPr>
              <a:t>17%</a:t>
            </a:r>
            <a:r>
              <a:rPr lang="pt-PT" sz="32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pt-PT" sz="2800" dirty="0">
                <a:solidFill>
                  <a:schemeClr val="bg1">
                    <a:lumMod val="50000"/>
                  </a:schemeClr>
                </a:solidFill>
              </a:rPr>
              <a:t>(DISCORDO E DISCORDO PLENAMENTE)</a:t>
            </a:r>
          </a:p>
          <a:p>
            <a:r>
              <a:rPr lang="pt-PT" sz="2800" b="1" dirty="0" smtClean="0">
                <a:solidFill>
                  <a:schemeClr val="bg1">
                    <a:lumMod val="50000"/>
                  </a:schemeClr>
                </a:solidFill>
              </a:rPr>
              <a:t>11% </a:t>
            </a:r>
            <a:r>
              <a:rPr lang="pt-PT" sz="2800" dirty="0" smtClean="0">
                <a:solidFill>
                  <a:schemeClr val="bg1">
                    <a:lumMod val="50000"/>
                  </a:schemeClr>
                </a:solidFill>
              </a:rPr>
              <a:t>(SEM OPINIÃO)</a:t>
            </a:r>
            <a:endParaRPr lang="pt-PT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 rot="21174418">
            <a:off x="370718" y="406661"/>
            <a:ext cx="2421609" cy="914400"/>
          </a:xfrm>
          <a:prstGeom prst="rect">
            <a:avLst/>
          </a:prstGeom>
          <a:solidFill>
            <a:srgbClr val="971318"/>
          </a:solidFill>
          <a:ln>
            <a:solidFill>
              <a:schemeClr val="bg1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/>
              <a:t>dados </a:t>
            </a:r>
            <a:r>
              <a:rPr lang="pt-PT" sz="2800" b="1" dirty="0"/>
              <a:t>científicos </a:t>
            </a:r>
            <a:endParaRPr lang="pt-PT" sz="28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280285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581128"/>
            <a:ext cx="7772400" cy="1944216"/>
          </a:xfrm>
        </p:spPr>
        <p:txBody>
          <a:bodyPr/>
          <a:lstStyle/>
          <a:p>
            <a:r>
              <a:rPr lang="pt-PT" sz="4800" dirty="0" smtClean="0"/>
              <a:t>prática </a:t>
            </a:r>
            <a:r>
              <a:rPr lang="pt-PT" sz="4400" dirty="0" smtClean="0"/>
              <a:t>de PUBLICAÇÃO </a:t>
            </a:r>
            <a:r>
              <a:rPr lang="pt-PT" sz="4800" dirty="0" smtClean="0"/>
              <a:t>E </a:t>
            </a:r>
            <a:r>
              <a:rPr lang="pt-PT" sz="4800" dirty="0"/>
              <a:t>acesso aberto</a:t>
            </a:r>
            <a:endParaRPr lang="pt-PT" sz="4800" dirty="0">
              <a:solidFill>
                <a:schemeClr val="tx1"/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z="115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pt-PT" sz="115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725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6856" y="116632"/>
            <a:ext cx="8229600" cy="1143000"/>
          </a:xfrm>
        </p:spPr>
        <p:txBody>
          <a:bodyPr/>
          <a:lstStyle/>
          <a:p>
            <a:r>
              <a:rPr lang="pt-PT" sz="3200" dirty="0" smtClean="0"/>
              <a:t>NÚMERO DE PUBLICAÇÕES ANUAL</a:t>
            </a:r>
            <a:endParaRPr lang="pt-PT" sz="3200" dirty="0"/>
          </a:p>
        </p:txBody>
      </p:sp>
      <p:grpSp>
        <p:nvGrpSpPr>
          <p:cNvPr id="7" name="Grupo 6"/>
          <p:cNvGrpSpPr/>
          <p:nvPr/>
        </p:nvGrpSpPr>
        <p:grpSpPr>
          <a:xfrm>
            <a:off x="1043608" y="1340768"/>
            <a:ext cx="7200000" cy="5054751"/>
            <a:chOff x="1043608" y="1340768"/>
            <a:chExt cx="7200000" cy="5054751"/>
          </a:xfrm>
        </p:grpSpPr>
        <p:pic>
          <p:nvPicPr>
            <p:cNvPr id="4" name="Picture 30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43608" y="1340768"/>
              <a:ext cx="7200000" cy="5054751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5" name="CaixaDeTexto 4"/>
            <p:cNvSpPr txBox="1"/>
            <p:nvPr/>
          </p:nvSpPr>
          <p:spPr>
            <a:xfrm>
              <a:off x="3347864" y="4725144"/>
              <a:ext cx="100811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2000" b="1" dirty="0" smtClean="0">
                  <a:solidFill>
                    <a:schemeClr val="bg1"/>
                  </a:solidFill>
                </a:rPr>
                <a:t>1 a 5</a:t>
              </a:r>
            </a:p>
            <a:p>
              <a:pPr algn="ctr"/>
              <a:r>
                <a:rPr lang="pt-PT" dirty="0" smtClean="0">
                  <a:solidFill>
                    <a:schemeClr val="bg1"/>
                  </a:solidFill>
                </a:rPr>
                <a:t>por ano</a:t>
              </a:r>
              <a:endParaRPr lang="pt-PT" sz="1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9493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pt-PT" sz="3200" cap="all" dirty="0"/>
              <a:t>Já disponibilizou </a:t>
            </a:r>
            <a:r>
              <a:rPr lang="pt-PT" sz="3200" cap="all" dirty="0" smtClean="0"/>
              <a:t>em</a:t>
            </a:r>
            <a:br>
              <a:rPr lang="pt-PT" sz="3200" cap="all" dirty="0" smtClean="0"/>
            </a:br>
            <a:r>
              <a:rPr lang="pt-PT" sz="3200" cap="all" dirty="0" smtClean="0"/>
              <a:t>acesso </a:t>
            </a:r>
            <a:r>
              <a:rPr lang="pt-PT" sz="3200" cap="all" dirty="0"/>
              <a:t>aberto?</a:t>
            </a:r>
          </a:p>
        </p:txBody>
      </p:sp>
      <p:grpSp>
        <p:nvGrpSpPr>
          <p:cNvPr id="11" name="Grupo 10"/>
          <p:cNvGrpSpPr/>
          <p:nvPr/>
        </p:nvGrpSpPr>
        <p:grpSpPr>
          <a:xfrm>
            <a:off x="1043608" y="1340768"/>
            <a:ext cx="7200000" cy="5054752"/>
            <a:chOff x="1043608" y="1340768"/>
            <a:chExt cx="7200000" cy="5054752"/>
          </a:xfrm>
        </p:grpSpPr>
        <p:pic>
          <p:nvPicPr>
            <p:cNvPr id="5" name="Picture 3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43608" y="1340768"/>
              <a:ext cx="7200000" cy="505475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7" name="CaixaDeTexto 6"/>
            <p:cNvSpPr txBox="1"/>
            <p:nvPr/>
          </p:nvSpPr>
          <p:spPr>
            <a:xfrm>
              <a:off x="4716016" y="3717032"/>
              <a:ext cx="1656184" cy="338554"/>
            </a:xfrm>
            <a:prstGeom prst="rect">
              <a:avLst/>
            </a:prstGeom>
            <a:solidFill>
              <a:srgbClr val="CC33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1600" b="1" dirty="0" smtClean="0">
                  <a:solidFill>
                    <a:schemeClr val="bg1"/>
                  </a:solidFill>
                </a:rPr>
                <a:t>REPOSITÓRIO</a:t>
              </a:r>
              <a:endParaRPr lang="pt-PT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8" name="CaixaDeTexto 7"/>
            <p:cNvSpPr txBox="1"/>
            <p:nvPr/>
          </p:nvSpPr>
          <p:spPr>
            <a:xfrm>
              <a:off x="4427984" y="5301208"/>
              <a:ext cx="1116124" cy="338554"/>
            </a:xfrm>
            <a:prstGeom prst="rect">
              <a:avLst/>
            </a:prstGeom>
            <a:solidFill>
              <a:srgbClr val="CC33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1600" b="1" dirty="0" smtClean="0">
                  <a:solidFill>
                    <a:schemeClr val="bg1"/>
                  </a:solidFill>
                </a:rPr>
                <a:t>REVISTA</a:t>
              </a:r>
              <a:endParaRPr lang="pt-PT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9" name="CaixaDeTexto 8"/>
            <p:cNvSpPr txBox="1"/>
            <p:nvPr/>
          </p:nvSpPr>
          <p:spPr>
            <a:xfrm>
              <a:off x="1691680" y="3306470"/>
              <a:ext cx="864096" cy="338554"/>
            </a:xfrm>
            <a:prstGeom prst="rect">
              <a:avLst/>
            </a:prstGeom>
            <a:solidFill>
              <a:srgbClr val="CC33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1600" b="1" dirty="0" smtClean="0">
                  <a:solidFill>
                    <a:schemeClr val="bg1"/>
                  </a:solidFill>
                </a:rPr>
                <a:t>NÃO</a:t>
              </a:r>
              <a:endParaRPr lang="pt-PT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CaixaDeTexto 9"/>
            <p:cNvSpPr txBox="1"/>
            <p:nvPr/>
          </p:nvSpPr>
          <p:spPr>
            <a:xfrm>
              <a:off x="1115616" y="4788441"/>
              <a:ext cx="1656184" cy="584775"/>
            </a:xfrm>
            <a:prstGeom prst="rect">
              <a:avLst/>
            </a:prstGeom>
            <a:solidFill>
              <a:srgbClr val="CC33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1600" b="1" dirty="0" smtClean="0">
                  <a:solidFill>
                    <a:schemeClr val="bg1"/>
                  </a:solidFill>
                </a:rPr>
                <a:t>REPOSITÓRIO+ REVISTA</a:t>
              </a:r>
              <a:endParaRPr lang="pt-PT" sz="1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7202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pt-PT" sz="3200" cap="all" dirty="0"/>
              <a:t>N</a:t>
            </a:r>
            <a:r>
              <a:rPr lang="pt-PT" sz="3200" cap="all" dirty="0" smtClean="0"/>
              <a:t>úmero </a:t>
            </a:r>
            <a:r>
              <a:rPr lang="pt-PT" sz="3200" cap="all" dirty="0"/>
              <a:t>aproximado </a:t>
            </a:r>
            <a:r>
              <a:rPr lang="pt-PT" sz="3200" cap="all" dirty="0" smtClean="0"/>
              <a:t>de</a:t>
            </a:r>
            <a:br>
              <a:rPr lang="pt-PT" sz="3200" cap="all" dirty="0" smtClean="0"/>
            </a:br>
            <a:r>
              <a:rPr lang="pt-PT" sz="3200" cap="all" dirty="0" smtClean="0"/>
              <a:t>artigos </a:t>
            </a:r>
            <a:r>
              <a:rPr lang="pt-PT" sz="3200" cap="all" dirty="0"/>
              <a:t>em acesso </a:t>
            </a:r>
            <a:r>
              <a:rPr lang="pt-PT" sz="3200" cap="all" dirty="0" smtClean="0"/>
              <a:t>aberto</a:t>
            </a:r>
            <a:endParaRPr lang="pt-PT" sz="3200" cap="all" dirty="0"/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637" r="31614" b="15086"/>
          <a:stretch/>
        </p:blipFill>
        <p:spPr bwMode="auto">
          <a:xfrm>
            <a:off x="4885570" y="1556792"/>
            <a:ext cx="3991384" cy="31513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874" r="32087" b="15210"/>
          <a:stretch/>
        </p:blipFill>
        <p:spPr bwMode="auto">
          <a:xfrm>
            <a:off x="683568" y="3834152"/>
            <a:ext cx="3168352" cy="25471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Rectângulo 6"/>
          <p:cNvSpPr/>
          <p:nvPr/>
        </p:nvSpPr>
        <p:spPr>
          <a:xfrm>
            <a:off x="1835696" y="1556792"/>
            <a:ext cx="297326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PT" sz="2400" b="1" dirty="0" smtClean="0">
                <a:solidFill>
                  <a:srgbClr val="C00000"/>
                </a:solidFill>
              </a:rPr>
              <a:t>Depositados</a:t>
            </a:r>
          </a:p>
          <a:p>
            <a:pPr algn="r"/>
            <a:r>
              <a:rPr lang="pt-PT" sz="2400" b="1" dirty="0">
                <a:solidFill>
                  <a:srgbClr val="C00000"/>
                </a:solidFill>
              </a:rPr>
              <a:t>e</a:t>
            </a:r>
            <a:r>
              <a:rPr lang="pt-PT" sz="2400" b="1" dirty="0" smtClean="0">
                <a:solidFill>
                  <a:srgbClr val="C00000"/>
                </a:solidFill>
              </a:rPr>
              <a:t>m repositórios </a:t>
            </a:r>
            <a:r>
              <a:rPr lang="pt-PT" sz="2800" b="1" dirty="0">
                <a:solidFill>
                  <a:srgbClr val="C00000"/>
                </a:solidFill>
              </a:rPr>
              <a:t>institucionais</a:t>
            </a:r>
            <a:endParaRPr lang="pt-PT" sz="2400" b="1" dirty="0">
              <a:solidFill>
                <a:srgbClr val="C00000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3975003" y="5180999"/>
            <a:ext cx="297326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400" b="1" dirty="0" smtClean="0">
                <a:solidFill>
                  <a:srgbClr val="C00000"/>
                </a:solidFill>
              </a:rPr>
              <a:t>Depositados</a:t>
            </a:r>
          </a:p>
          <a:p>
            <a:r>
              <a:rPr lang="pt-PT" sz="2400" b="1" dirty="0" smtClean="0">
                <a:solidFill>
                  <a:srgbClr val="C00000"/>
                </a:solidFill>
              </a:rPr>
              <a:t>em </a:t>
            </a:r>
            <a:r>
              <a:rPr lang="pt-PT" sz="2400" b="1" dirty="0">
                <a:solidFill>
                  <a:srgbClr val="C00000"/>
                </a:solidFill>
              </a:rPr>
              <a:t>repositórios </a:t>
            </a:r>
            <a:r>
              <a:rPr lang="pt-PT" sz="2800" b="1" dirty="0">
                <a:solidFill>
                  <a:srgbClr val="C00000"/>
                </a:solidFill>
              </a:rPr>
              <a:t>temáticos</a:t>
            </a:r>
            <a:endParaRPr lang="pt-PT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875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980728"/>
            <a:ext cx="7772400" cy="2160240"/>
          </a:xfrm>
          <a:solidFill>
            <a:srgbClr val="C00000"/>
          </a:solidFill>
        </p:spPr>
        <p:txBody>
          <a:bodyPr/>
          <a:lstStyle/>
          <a:p>
            <a:r>
              <a:rPr lang="pt-PT" sz="2800" dirty="0" smtClean="0">
                <a:solidFill>
                  <a:schemeClr val="bg1"/>
                </a:solidFill>
              </a:rPr>
              <a:t>três </a:t>
            </a:r>
            <a:r>
              <a:rPr lang="pt-PT" sz="2800" dirty="0">
                <a:solidFill>
                  <a:schemeClr val="bg1"/>
                </a:solidFill>
              </a:rPr>
              <a:t>principais motivos para </a:t>
            </a:r>
            <a:r>
              <a:rPr lang="pt-PT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proceder ao depósito </a:t>
            </a:r>
            <a:r>
              <a:rPr lang="pt-PT" sz="2800" dirty="0">
                <a:solidFill>
                  <a:schemeClr val="bg1"/>
                </a:solidFill>
              </a:rPr>
              <a:t>dos seus artigos científicos em repositórios institucionais/temáticos</a:t>
            </a:r>
          </a:p>
        </p:txBody>
      </p:sp>
      <p:pic>
        <p:nvPicPr>
          <p:cNvPr id="5" name="Picture 3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12976"/>
            <a:ext cx="7736683" cy="31856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01411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1196752"/>
            <a:ext cx="7772400" cy="1296144"/>
          </a:xfrm>
          <a:solidFill>
            <a:srgbClr val="C00000"/>
          </a:solidFill>
        </p:spPr>
        <p:txBody>
          <a:bodyPr/>
          <a:lstStyle/>
          <a:p>
            <a:r>
              <a:rPr lang="pt-PT" sz="2400" dirty="0" smtClean="0">
                <a:solidFill>
                  <a:schemeClr val="bg1"/>
                </a:solidFill>
              </a:rPr>
              <a:t>três </a:t>
            </a:r>
            <a:r>
              <a:rPr lang="pt-PT" sz="2400" dirty="0">
                <a:solidFill>
                  <a:schemeClr val="bg1"/>
                </a:solidFill>
              </a:rPr>
              <a:t>principais motivos para </a:t>
            </a:r>
            <a:r>
              <a:rPr lang="pt-PT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depositar </a:t>
            </a:r>
            <a:r>
              <a:rPr lang="pt-PT" sz="2400" dirty="0">
                <a:solidFill>
                  <a:schemeClr val="bg1"/>
                </a:solidFill>
              </a:rPr>
              <a:t>os seus artigos científicos num repositório institucional/temático</a:t>
            </a:r>
          </a:p>
        </p:txBody>
      </p:sp>
      <p:pic>
        <p:nvPicPr>
          <p:cNvPr id="4" name="Picture 3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84"/>
          <a:stretch/>
        </p:blipFill>
        <p:spPr bwMode="auto">
          <a:xfrm>
            <a:off x="1116416" y="2692432"/>
            <a:ext cx="7200000" cy="38192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8300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400" dirty="0" smtClean="0">
                <a:solidFill>
                  <a:schemeClr val="tx1"/>
                </a:solidFill>
              </a:rPr>
              <a:t>Considerações finais</a:t>
            </a:r>
            <a:endParaRPr lang="pt-PT" sz="4400" dirty="0">
              <a:solidFill>
                <a:schemeClr val="tx1"/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z="115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pt-PT" sz="115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725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400" dirty="0" smtClean="0"/>
              <a:t>CONSIDERAÇÕES</a:t>
            </a:r>
            <a:endParaRPr lang="pt-PT" sz="44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/>
          <a:lstStyle/>
          <a:p>
            <a:r>
              <a:rPr lang="pt-PT" dirty="0" smtClean="0"/>
              <a:t>Realçar </a:t>
            </a:r>
            <a:r>
              <a:rPr lang="pt-PT" dirty="0"/>
              <a:t>o </a:t>
            </a:r>
            <a:r>
              <a:rPr lang="pt-PT" b="1" dirty="0">
                <a:solidFill>
                  <a:srgbClr val="C00000"/>
                </a:solidFill>
              </a:rPr>
              <a:t>conhecimento</a:t>
            </a:r>
            <a:r>
              <a:rPr lang="pt-PT" dirty="0"/>
              <a:t> generalizado </a:t>
            </a:r>
            <a:r>
              <a:rPr lang="pt-PT" dirty="0" smtClean="0"/>
              <a:t>sobre </a:t>
            </a:r>
            <a:r>
              <a:rPr lang="pt-PT" dirty="0"/>
              <a:t>o </a:t>
            </a:r>
            <a:r>
              <a:rPr lang="pt-PT" dirty="0" smtClean="0"/>
              <a:t>conceito de Acesso Aberto</a:t>
            </a:r>
          </a:p>
          <a:p>
            <a:r>
              <a:rPr lang="pt-PT" dirty="0" smtClean="0"/>
              <a:t>Elevada </a:t>
            </a:r>
            <a:r>
              <a:rPr lang="pt-PT" b="1" dirty="0">
                <a:solidFill>
                  <a:srgbClr val="C00000"/>
                </a:solidFill>
              </a:rPr>
              <a:t>concordância</a:t>
            </a:r>
            <a:r>
              <a:rPr lang="pt-PT" dirty="0"/>
              <a:t> </a:t>
            </a:r>
            <a:r>
              <a:rPr lang="pt-PT" dirty="0" smtClean="0"/>
              <a:t>com </a:t>
            </a:r>
            <a:r>
              <a:rPr lang="pt-PT" dirty="0"/>
              <a:t>o princípio do </a:t>
            </a:r>
            <a:r>
              <a:rPr lang="pt-PT" dirty="0" smtClean="0"/>
              <a:t>Acesso Aberto </a:t>
            </a:r>
            <a:r>
              <a:rPr lang="pt-PT" dirty="0"/>
              <a:t>aos resultados de investigação </a:t>
            </a:r>
            <a:r>
              <a:rPr lang="pt-PT" dirty="0" smtClean="0"/>
              <a:t>com </a:t>
            </a:r>
            <a:r>
              <a:rPr lang="pt-PT" dirty="0" smtClean="0">
                <a:solidFill>
                  <a:srgbClr val="971318"/>
                </a:solidFill>
              </a:rPr>
              <a:t>financiamento público </a:t>
            </a:r>
          </a:p>
          <a:p>
            <a:r>
              <a:rPr lang="pt-PT" b="1" dirty="0">
                <a:solidFill>
                  <a:srgbClr val="C00000"/>
                </a:solidFill>
              </a:rPr>
              <a:t>Diferença</a:t>
            </a:r>
            <a:r>
              <a:rPr lang="pt-PT" dirty="0"/>
              <a:t> ainda significativa  entre a opinião e adesão aos </a:t>
            </a:r>
            <a:r>
              <a:rPr lang="pt-PT" b="1" dirty="0">
                <a:solidFill>
                  <a:srgbClr val="971318"/>
                </a:solidFill>
              </a:rPr>
              <a:t>princípios</a:t>
            </a:r>
            <a:r>
              <a:rPr lang="pt-PT" dirty="0">
                <a:solidFill>
                  <a:srgbClr val="971318"/>
                </a:solidFill>
              </a:rPr>
              <a:t> </a:t>
            </a:r>
            <a:r>
              <a:rPr lang="pt-PT" dirty="0"/>
              <a:t>do Acesso Aberto e a </a:t>
            </a:r>
            <a:r>
              <a:rPr lang="pt-PT" b="1" dirty="0">
                <a:solidFill>
                  <a:srgbClr val="971318"/>
                </a:solidFill>
              </a:rPr>
              <a:t>prática</a:t>
            </a:r>
            <a:r>
              <a:rPr lang="pt-PT" dirty="0">
                <a:solidFill>
                  <a:srgbClr val="C00000"/>
                </a:solidFill>
              </a:rPr>
              <a:t> </a:t>
            </a:r>
            <a:r>
              <a:rPr lang="pt-PT" dirty="0" smtClean="0"/>
              <a:t>efetiva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xmlns="" val="179526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400" dirty="0" smtClean="0"/>
              <a:t>OBSERVAÇÕES FINAIS</a:t>
            </a:r>
            <a:endParaRPr lang="pt-PT" sz="44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53136"/>
          </a:xfrm>
        </p:spPr>
        <p:txBody>
          <a:bodyPr/>
          <a:lstStyle/>
          <a:p>
            <a:r>
              <a:rPr lang="pt-PT" dirty="0"/>
              <a:t>Clara </a:t>
            </a:r>
            <a:r>
              <a:rPr lang="pt-PT" b="1" dirty="0">
                <a:solidFill>
                  <a:srgbClr val="C00000"/>
                </a:solidFill>
              </a:rPr>
              <a:t>adesão</a:t>
            </a:r>
            <a:r>
              <a:rPr lang="pt-PT" dirty="0">
                <a:solidFill>
                  <a:srgbClr val="C00000"/>
                </a:solidFill>
              </a:rPr>
              <a:t> </a:t>
            </a:r>
            <a:r>
              <a:rPr lang="pt-PT" dirty="0"/>
              <a:t>à eventual </a:t>
            </a:r>
            <a:r>
              <a:rPr lang="pt-PT" dirty="0" smtClean="0"/>
              <a:t>política mandatória da </a:t>
            </a:r>
            <a:r>
              <a:rPr lang="pt-PT" b="1" dirty="0">
                <a:solidFill>
                  <a:srgbClr val="971318"/>
                </a:solidFill>
              </a:rPr>
              <a:t>FCT</a:t>
            </a:r>
          </a:p>
          <a:p>
            <a:r>
              <a:rPr lang="pt-PT" b="1" dirty="0">
                <a:solidFill>
                  <a:srgbClr val="C00000"/>
                </a:solidFill>
              </a:rPr>
              <a:t>Aceitação</a:t>
            </a:r>
            <a:r>
              <a:rPr lang="pt-PT" dirty="0"/>
              <a:t> dos requisitos e </a:t>
            </a:r>
            <a:r>
              <a:rPr lang="pt-PT" b="1" dirty="0">
                <a:solidFill>
                  <a:srgbClr val="971318"/>
                </a:solidFill>
              </a:rPr>
              <a:t>políticas institucionais</a:t>
            </a:r>
            <a:endParaRPr lang="pt-PT" dirty="0">
              <a:solidFill>
                <a:srgbClr val="971318"/>
              </a:solidFill>
            </a:endParaRPr>
          </a:p>
          <a:p>
            <a:r>
              <a:rPr lang="pt-PT" b="1" dirty="0" smtClean="0">
                <a:solidFill>
                  <a:srgbClr val="C00000"/>
                </a:solidFill>
              </a:rPr>
              <a:t>Desconhecimento</a:t>
            </a:r>
            <a:r>
              <a:rPr lang="pt-PT" dirty="0" smtClean="0">
                <a:solidFill>
                  <a:srgbClr val="C00000"/>
                </a:solidFill>
              </a:rPr>
              <a:t> </a:t>
            </a:r>
            <a:r>
              <a:rPr lang="pt-PT" dirty="0" smtClean="0">
                <a:solidFill>
                  <a:schemeClr val="tx1"/>
                </a:solidFill>
              </a:rPr>
              <a:t>(preocupante)</a:t>
            </a:r>
            <a:r>
              <a:rPr lang="pt-PT" dirty="0" smtClean="0"/>
              <a:t> dos investigadores face </a:t>
            </a:r>
            <a:r>
              <a:rPr lang="pt-PT" dirty="0"/>
              <a:t>a políticas </a:t>
            </a:r>
            <a:r>
              <a:rPr lang="pt-PT" dirty="0" smtClean="0"/>
              <a:t>institucionais e/ou </a:t>
            </a:r>
            <a:r>
              <a:rPr lang="pt-PT" dirty="0"/>
              <a:t>da </a:t>
            </a:r>
            <a:r>
              <a:rPr lang="pt-PT" dirty="0" smtClean="0"/>
              <a:t>União Europeia</a:t>
            </a:r>
          </a:p>
        </p:txBody>
      </p:sp>
    </p:spTree>
    <p:extLst>
      <p:ext uri="{BB962C8B-B14F-4D97-AF65-F5344CB8AC3E}">
        <p14:creationId xmlns:p14="http://schemas.microsoft.com/office/powerpoint/2010/main" xmlns="" val="230741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RECOMENDAÇÕES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r>
              <a:rPr lang="pt-PT" sz="2800" dirty="0"/>
              <a:t>Existe espaço para a </a:t>
            </a:r>
            <a:r>
              <a:rPr lang="pt-PT" b="1" dirty="0">
                <a:solidFill>
                  <a:srgbClr val="C00000"/>
                </a:solidFill>
              </a:rPr>
              <a:t>definição de </a:t>
            </a:r>
            <a:r>
              <a:rPr lang="pt-PT" b="1" dirty="0" smtClean="0">
                <a:solidFill>
                  <a:srgbClr val="C00000"/>
                </a:solidFill>
              </a:rPr>
              <a:t>políticas</a:t>
            </a:r>
            <a:r>
              <a:rPr lang="pt-PT" sz="2800" dirty="0" smtClean="0"/>
              <a:t> que requeiram </a:t>
            </a:r>
            <a:r>
              <a:rPr lang="pt-PT" sz="2800" dirty="0"/>
              <a:t>a disponibilização em acesso aberto das publicações dos </a:t>
            </a:r>
            <a:r>
              <a:rPr lang="pt-PT" sz="2800" dirty="0" smtClean="0"/>
              <a:t>investigadores</a:t>
            </a:r>
            <a:endParaRPr lang="pt-PT" sz="2800" dirty="0"/>
          </a:p>
          <a:p>
            <a:r>
              <a:rPr lang="pt-PT" sz="2800" dirty="0" smtClean="0"/>
              <a:t>Para </a:t>
            </a:r>
            <a:r>
              <a:rPr lang="pt-PT" sz="2800" dirty="0"/>
              <a:t>garantir </a:t>
            </a:r>
            <a:r>
              <a:rPr lang="pt-PT" sz="2800" dirty="0" smtClean="0"/>
              <a:t>a adesão </a:t>
            </a:r>
            <a:r>
              <a:rPr lang="pt-PT" sz="2800" dirty="0"/>
              <a:t>e sucesso </a:t>
            </a:r>
            <a:r>
              <a:rPr lang="pt-PT" sz="2800" dirty="0" smtClean="0"/>
              <a:t>das </a:t>
            </a:r>
            <a:r>
              <a:rPr lang="pt-PT" sz="2800" dirty="0"/>
              <a:t>políticas será </a:t>
            </a:r>
            <a:r>
              <a:rPr lang="pt-PT" sz="2800" dirty="0" smtClean="0"/>
              <a:t>necessário </a:t>
            </a:r>
            <a:r>
              <a:rPr lang="pt-PT" b="1" dirty="0" smtClean="0">
                <a:solidFill>
                  <a:srgbClr val="C00000"/>
                </a:solidFill>
              </a:rPr>
              <a:t>facilitar </a:t>
            </a:r>
            <a:r>
              <a:rPr lang="pt-PT" b="1" dirty="0">
                <a:solidFill>
                  <a:srgbClr val="C00000"/>
                </a:solidFill>
              </a:rPr>
              <a:t>o </a:t>
            </a:r>
            <a:r>
              <a:rPr lang="pt-PT" b="1" dirty="0" smtClean="0">
                <a:solidFill>
                  <a:srgbClr val="C00000"/>
                </a:solidFill>
              </a:rPr>
              <a:t>seu cumprimento</a:t>
            </a:r>
            <a:r>
              <a:rPr lang="pt-PT" sz="2800" dirty="0" smtClean="0"/>
              <a:t>:</a:t>
            </a:r>
          </a:p>
          <a:p>
            <a:pPr lvl="1"/>
            <a:r>
              <a:rPr lang="pt-PT" dirty="0" smtClean="0"/>
              <a:t>criando </a:t>
            </a:r>
            <a:r>
              <a:rPr lang="pt-PT" b="1" dirty="0"/>
              <a:t>procedimentos</a:t>
            </a:r>
            <a:r>
              <a:rPr lang="pt-PT" dirty="0"/>
              <a:t> e ferramentas </a:t>
            </a:r>
            <a:r>
              <a:rPr lang="pt-PT" b="1" dirty="0" smtClean="0"/>
              <a:t>amigáveis</a:t>
            </a:r>
          </a:p>
          <a:p>
            <a:pPr lvl="1"/>
            <a:r>
              <a:rPr lang="pt-PT" dirty="0" smtClean="0"/>
              <a:t>prosseguir  </a:t>
            </a:r>
            <a:r>
              <a:rPr lang="pt-PT" b="1" dirty="0"/>
              <a:t>atividades</a:t>
            </a:r>
            <a:r>
              <a:rPr lang="pt-PT" dirty="0"/>
              <a:t> regulares de </a:t>
            </a:r>
            <a:r>
              <a:rPr lang="pt-PT" b="1" dirty="0"/>
              <a:t>sensibilização</a:t>
            </a:r>
            <a:r>
              <a:rPr lang="pt-PT" dirty="0" smtClean="0"/>
              <a:t>,</a:t>
            </a:r>
          </a:p>
          <a:p>
            <a:pPr lvl="1"/>
            <a:r>
              <a:rPr lang="pt-PT" dirty="0" smtClean="0"/>
              <a:t>implementar </a:t>
            </a:r>
            <a:r>
              <a:rPr lang="pt-PT" b="1" dirty="0"/>
              <a:t>mecanismos de monitorização</a:t>
            </a:r>
            <a:r>
              <a:rPr lang="pt-PT" dirty="0"/>
              <a:t> e alerta para o </a:t>
            </a:r>
            <a:r>
              <a:rPr lang="pt-PT" dirty="0" smtClean="0"/>
              <a:t>cumprimento das </a:t>
            </a:r>
            <a:r>
              <a:rPr lang="pt-PT" dirty="0"/>
              <a:t>políticas </a:t>
            </a:r>
            <a:r>
              <a:rPr lang="pt-PT" dirty="0" smtClean="0"/>
              <a:t>definidas</a:t>
            </a:r>
            <a:endParaRPr lang="pt-PT" dirty="0"/>
          </a:p>
          <a:p>
            <a:endParaRPr lang="pt-PT" sz="2800" dirty="0"/>
          </a:p>
        </p:txBody>
      </p:sp>
    </p:spTree>
    <p:extLst>
      <p:ext uri="{BB962C8B-B14F-4D97-AF65-F5344CB8AC3E}">
        <p14:creationId xmlns:p14="http://schemas.microsoft.com/office/powerpoint/2010/main" xmlns="" val="288478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750292"/>
          </a:xfrm>
          <a:solidFill>
            <a:srgbClr val="CC3300"/>
          </a:solidFill>
        </p:spPr>
        <p:txBody>
          <a:bodyPr/>
          <a:lstStyle/>
          <a:p>
            <a:pPr algn="ctr"/>
            <a:r>
              <a:rPr lang="pt-PT" u="sng" dirty="0" smtClean="0">
                <a:solidFill>
                  <a:schemeClr val="bg1">
                    <a:lumMod val="95000"/>
                  </a:schemeClr>
                </a:solidFill>
              </a:rPr>
              <a:t>Openaccess.sdum.uminho.pt </a:t>
            </a:r>
            <a:endParaRPr lang="pt-PT" u="sng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800" dirty="0"/>
              <a:t>Clara Boavida, Eloy Rodrigues, José Carvalho, Pedro Príncipe, Ricardo </a:t>
            </a:r>
            <a:r>
              <a:rPr lang="pt-BR" sz="1800" dirty="0" smtClean="0"/>
              <a:t>Saraiva</a:t>
            </a:r>
          </a:p>
          <a:p>
            <a:r>
              <a:rPr lang="pt-PT" sz="2400" b="1" u="sng" dirty="0" smtClean="0">
                <a:solidFill>
                  <a:srgbClr val="CC3300"/>
                </a:solidFill>
              </a:rPr>
              <a:t>openaccess@sdum.uminho.pt</a:t>
            </a:r>
          </a:p>
          <a:p>
            <a:endParaRPr lang="pt-PT" sz="2100" dirty="0"/>
          </a:p>
        </p:txBody>
      </p:sp>
    </p:spTree>
    <p:extLst>
      <p:ext uri="{BB962C8B-B14F-4D97-AF65-F5344CB8AC3E}">
        <p14:creationId xmlns:p14="http://schemas.microsoft.com/office/powerpoint/2010/main" xmlns="" val="8895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rsonalizado 1">
      <a:majorFont>
        <a:latin typeface="Tahom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71318"/>
        </a:solidFill>
        <a:ln>
          <a:solidFill>
            <a:schemeClr val="bg1">
              <a:lumMod val="50000"/>
            </a:schemeClr>
          </a:solidFill>
        </a:ln>
        <a:effectLst>
          <a:glow rad="228600">
            <a:schemeClr val="accent4">
              <a:satMod val="175000"/>
              <a:alpha val="40000"/>
            </a:schemeClr>
          </a:glow>
          <a:outerShdw blurRad="40000" dist="23000" dir="5400000" rotWithShape="0">
            <a:srgbClr val="000000">
              <a:alpha val="35000"/>
            </a:srgbClr>
          </a:outerShdw>
        </a:effectLst>
      </a:spPr>
      <a:bodyPr rtlCol="0" anchor="ctr"/>
      <a:lstStyle>
        <a:defPPr algn="ctr">
          <a:defRPr sz="2400" b="1" dirty="0" smtClean="0"/>
        </a:defPPr>
      </a:lstStyle>
      <a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a:style>
    </a:spDef>
  </a:objectDefaults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5576</TotalTime>
  <Words>1206</Words>
  <Application>Microsoft Office PowerPoint</Application>
  <PresentationFormat>Apresentação no Ecrã (4:3)</PresentationFormat>
  <Paragraphs>201</Paragraphs>
  <Slides>45</Slides>
  <Notes>0</Notes>
  <HiddenSlides>2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45</vt:i4>
      </vt:variant>
    </vt:vector>
  </HeadingPairs>
  <TitlesOfParts>
    <vt:vector size="46" baseType="lpstr">
      <vt:lpstr>Modelo de apresentação predefinido</vt:lpstr>
      <vt:lpstr>Políticas e mandatos de ACESSO ABERTO perceções dos investigadores</vt:lpstr>
      <vt:lpstr>Tópicos</vt:lpstr>
      <vt:lpstr>enquadramento</vt:lpstr>
      <vt:lpstr>ENQUADRAMENTO</vt:lpstr>
      <vt:lpstr>ENQUADRAMENTO</vt:lpstr>
      <vt:lpstr>FICHA TÉCNICA</vt:lpstr>
      <vt:lpstr>ESTRUTURA DO ESTUDO</vt:lpstr>
      <vt:lpstr>Perfil e representatividade dos participantes</vt:lpstr>
      <vt:lpstr>IDENTIFICAÇÃO</vt:lpstr>
      <vt:lpstr>CARREIRA PROFISSIONAL</vt:lpstr>
      <vt:lpstr>INSTITUIÇÃO</vt:lpstr>
      <vt:lpstr>DOMÍNIO CIENTÍFICO</vt:lpstr>
      <vt:lpstr>DOMÍNIO CIENTÍFICO</vt:lpstr>
      <vt:lpstr>IDADE/SEXO</vt:lpstr>
      <vt:lpstr>CHECKLIST  IDENTIFICAÇÃO</vt:lpstr>
      <vt:lpstr>Representatividade das respostas </vt:lpstr>
      <vt:lpstr>Participação em PROJETOS</vt:lpstr>
      <vt:lpstr>PARTICIPAÇÃO EM PROJETOS</vt:lpstr>
      <vt:lpstr>SOBRE OS PROJETOS</vt:lpstr>
      <vt:lpstr>Opinião sobre o acesso aberto</vt:lpstr>
      <vt:lpstr>Conhece e compreende o conceito de acesso aberto (Open Access) à produção científica?</vt:lpstr>
      <vt:lpstr>O acesso aberto irá alterar a comunicação científica na minha área de investigação nos próximos anos</vt:lpstr>
      <vt:lpstr>O acesso aberto aumenta o número de citações dos meus trabalhos de investigação</vt:lpstr>
      <vt:lpstr>O acesso aberto aumenta o acesso e a disseminação das publicações científicas</vt:lpstr>
      <vt:lpstr>O acesso aberto à produção científica pode coexistir com o tradicional modelo de publicação científica</vt:lpstr>
      <vt:lpstr>Não existe qualquer problema com o acesso à informação científica em Portugal?</vt:lpstr>
      <vt:lpstr>Qual é a sua opinião em relação às seguintes potenciais barreiras de acesso às publicações científicas?</vt:lpstr>
      <vt:lpstr>princípio da disponibilização em acesso aberto das publicações científicas resultantes de projetos COM financiaMENTOS públicoS?</vt:lpstr>
      <vt:lpstr>Acesso aberto dos resultados de projetos com financiamento público</vt:lpstr>
      <vt:lpstr>opinião sobre uma política/mandato de acesso aberto da FCT, requerendo o aa às publicações produzidas pelos projetos e bolsas que financia?</vt:lpstr>
      <vt:lpstr>Como reagiria perante um mandato de acesso aberto à produção científica implementado pela FCT?</vt:lpstr>
      <vt:lpstr>POLÍTICA INSTITUCIONAL</vt:lpstr>
      <vt:lpstr>POLÍTICA INSTITUCIONAL</vt:lpstr>
      <vt:lpstr>opinião sobre o princípio da disponibilização EM ACESSO ABERTO dos dados científicos resultantes de projetos financiados por programas públicos?</vt:lpstr>
      <vt:lpstr>prática de PUBLICAÇÃO E acesso aberto</vt:lpstr>
      <vt:lpstr>NÚMERO DE PUBLICAÇÕES ANUAL</vt:lpstr>
      <vt:lpstr>Já disponibilizou em acesso aberto?</vt:lpstr>
      <vt:lpstr>Número aproximado de artigos em acesso aberto</vt:lpstr>
      <vt:lpstr>três principais motivos para proceder ao depósito dos seus artigos científicos em repositórios institucionais/temáticos</vt:lpstr>
      <vt:lpstr>três principais motivos para não depositar os seus artigos científicos num repositório institucional/temático</vt:lpstr>
      <vt:lpstr>Considerações finais</vt:lpstr>
      <vt:lpstr>CONSIDERAÇÕES</vt:lpstr>
      <vt:lpstr>OBSERVAÇÕES FINAIS</vt:lpstr>
      <vt:lpstr>RECOMENDAÇÕES</vt:lpstr>
      <vt:lpstr>Openaccess.sdum.uminho.pt </vt:lpstr>
    </vt:vector>
  </TitlesOfParts>
  <Company>Universidade do Minho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Pedro Principe</dc:creator>
  <cp:keywords>open access, openaire, medoanet</cp:keywords>
  <cp:lastModifiedBy>Eloy Rodrigues</cp:lastModifiedBy>
  <cp:revision>279</cp:revision>
  <dcterms:created xsi:type="dcterms:W3CDTF">2005-02-17T19:14:50Z</dcterms:created>
  <dcterms:modified xsi:type="dcterms:W3CDTF">2012-10-19T11:10:31Z</dcterms:modified>
</cp:coreProperties>
</file>